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6"/>
  </p:sldMasterIdLst>
  <p:notesMasterIdLst>
    <p:notesMasterId r:id="rId28"/>
  </p:notesMasterIdLst>
  <p:sldIdLst>
    <p:sldId id="256" r:id="rId7"/>
    <p:sldId id="382" r:id="rId8"/>
    <p:sldId id="326" r:id="rId9"/>
    <p:sldId id="386" r:id="rId10"/>
    <p:sldId id="367" r:id="rId11"/>
    <p:sldId id="389" r:id="rId12"/>
    <p:sldId id="374" r:id="rId13"/>
    <p:sldId id="387" r:id="rId14"/>
    <p:sldId id="380" r:id="rId15"/>
    <p:sldId id="390" r:id="rId16"/>
    <p:sldId id="391" r:id="rId17"/>
    <p:sldId id="385" r:id="rId18"/>
    <p:sldId id="369" r:id="rId19"/>
    <p:sldId id="381" r:id="rId20"/>
    <p:sldId id="388" r:id="rId21"/>
    <p:sldId id="383" r:id="rId22"/>
    <p:sldId id="315" r:id="rId23"/>
    <p:sldId id="328" r:id="rId24"/>
    <p:sldId id="342" r:id="rId25"/>
    <p:sldId id="344" r:id="rId26"/>
    <p:sldId id="345" r:id="rId27"/>
  </p:sldIdLst>
  <p:sldSz cx="10058400" cy="7559675"/>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4D732C-44AC-7594-A5D5-F496B549A767}" name="Bill Newman" initials="BN" userId="6d82fb3036476804" providerId="Windows Live"/>
  <p188:author id="{19D13363-CD75-23AC-7C71-747CFB9748C1}" name="Katy Josephs" initials="KJ" userId="S::kjosephs@bdplaw.com::19638abd-821a-421a-bcd9-770d329be9e2" providerId="AD"/>
  <p188:author id="{9743D070-BC7C-F7FD-B208-136750CE23E9}" name="Diana Werner" initials="DW" userId="S::DWerner@stikeman.com::80e86f7b-0f58-418d-8b39-3df1d3ad14ca" providerId="AD"/>
  <p188:author id="{795202CA-9A49-4B9F-8F55-419629F9617E}" name="tim de freitas" initials="td" userId="264d995600759c8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y Josephs" initials="KJ" lastIdx="7" clrIdx="0">
    <p:extLst>
      <p:ext uri="{19B8F6BF-5375-455C-9EA6-DF929625EA0E}">
        <p15:presenceInfo xmlns:p15="http://schemas.microsoft.com/office/powerpoint/2012/main" userId="S::kjosephs@bdplaw.com::19638abd-821a-421a-bcd9-770d329be9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E6F"/>
    <a:srgbClr val="1C386A"/>
    <a:srgbClr val="E7E6E6"/>
    <a:srgbClr val="646464"/>
    <a:srgbClr val="1D3A6F"/>
    <a:srgbClr val="876544"/>
    <a:srgbClr val="7F9FD6"/>
    <a:srgbClr val="00CCFF"/>
    <a:srgbClr val="E1F4FF"/>
    <a:srgbClr val="E1E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43" autoAdjust="0"/>
    <p:restoredTop sz="96247" autoAdjust="0"/>
  </p:normalViewPr>
  <p:slideViewPr>
    <p:cSldViewPr snapToGrid="0">
      <p:cViewPr varScale="1">
        <p:scale>
          <a:sx n="100" d="100"/>
          <a:sy n="100" d="100"/>
        </p:scale>
        <p:origin x="2202"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8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264d995600759c86/Documents/1-WORK/1-NewCo%20(Tuktu)/1.0-Assets/Penny/04-20-010-24W4/recompletion/pressure%20%5e0%20prod%20data/4-20%20pressure%20data%20v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264d995600759c86/Documents/1-WORK/1-NewCo%20(Tuktu)/1.0-Assets/Penny/04-20-010-24W4/recompletion/pressure%20%5e0%20prod%20data/4-20%20pressure%20data%20v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264d995600759c86/Documents/1-WORK/1-NewCo%20(Tuktu)/1.0-Assets/Penny/04-20-010-24W4/recompletion/pressure%20%5e0%20prod%20data/4-20%20pressure%20data%20v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835217070781749E-2"/>
          <c:y val="5.1674387000100241E-2"/>
          <c:w val="0.86301489181819957"/>
          <c:h val="0.71885878392449398"/>
        </c:manualLayout>
      </c:layout>
      <c:areaChart>
        <c:grouping val="stacked"/>
        <c:varyColors val="0"/>
        <c:ser>
          <c:idx val="0"/>
          <c:order val="0"/>
          <c:tx>
            <c:strRef>
              <c:f>'[4-20 pressure data v4.xlsx]corp prod'!$H$4</c:f>
              <c:strCache>
                <c:ptCount val="1"/>
                <c:pt idx="0">
                  <c:v>gas (BOE/d)</c:v>
                </c:pt>
              </c:strCache>
            </c:strRef>
          </c:tx>
          <c:spPr>
            <a:solidFill>
              <a:schemeClr val="accent2">
                <a:lumMod val="60000"/>
                <a:lumOff val="40000"/>
              </a:schemeClr>
            </a:solidFill>
            <a:ln>
              <a:solidFill>
                <a:srgbClr val="FF0000"/>
              </a:solidFill>
            </a:ln>
            <a:effectLst/>
          </c:spPr>
          <c:cat>
            <c:numRef>
              <c:f>'[4-20 pressure data v4.xlsx]corp prod'!$B$5:$B$200</c:f>
              <c:numCache>
                <c:formatCode>yyyy\-mm\-dd</c:formatCode>
                <c:ptCount val="196"/>
                <c:pt idx="0">
                  <c:v>45536</c:v>
                </c:pt>
                <c:pt idx="1">
                  <c:v>45537</c:v>
                </c:pt>
                <c:pt idx="2">
                  <c:v>45538</c:v>
                </c:pt>
                <c:pt idx="3">
                  <c:v>45539</c:v>
                </c:pt>
                <c:pt idx="4">
                  <c:v>45540</c:v>
                </c:pt>
                <c:pt idx="5">
                  <c:v>45541</c:v>
                </c:pt>
                <c:pt idx="6">
                  <c:v>45542</c:v>
                </c:pt>
                <c:pt idx="7">
                  <c:v>45543</c:v>
                </c:pt>
                <c:pt idx="8">
                  <c:v>45544</c:v>
                </c:pt>
                <c:pt idx="9">
                  <c:v>45545</c:v>
                </c:pt>
                <c:pt idx="10">
                  <c:v>45546</c:v>
                </c:pt>
                <c:pt idx="11">
                  <c:v>45547</c:v>
                </c:pt>
                <c:pt idx="12">
                  <c:v>45548</c:v>
                </c:pt>
                <c:pt idx="13">
                  <c:v>45549</c:v>
                </c:pt>
                <c:pt idx="14">
                  <c:v>45550</c:v>
                </c:pt>
                <c:pt idx="15">
                  <c:v>45551</c:v>
                </c:pt>
                <c:pt idx="16">
                  <c:v>45552</c:v>
                </c:pt>
                <c:pt idx="17">
                  <c:v>45553</c:v>
                </c:pt>
                <c:pt idx="18">
                  <c:v>45554</c:v>
                </c:pt>
                <c:pt idx="19">
                  <c:v>45555</c:v>
                </c:pt>
                <c:pt idx="20">
                  <c:v>45556</c:v>
                </c:pt>
                <c:pt idx="21">
                  <c:v>45557</c:v>
                </c:pt>
                <c:pt idx="22">
                  <c:v>45558</c:v>
                </c:pt>
                <c:pt idx="23">
                  <c:v>45559</c:v>
                </c:pt>
                <c:pt idx="24">
                  <c:v>45560</c:v>
                </c:pt>
                <c:pt idx="25">
                  <c:v>45561</c:v>
                </c:pt>
                <c:pt idx="26">
                  <c:v>45562</c:v>
                </c:pt>
                <c:pt idx="27">
                  <c:v>45563</c:v>
                </c:pt>
                <c:pt idx="28">
                  <c:v>45564</c:v>
                </c:pt>
                <c:pt idx="29">
                  <c:v>45565</c:v>
                </c:pt>
                <c:pt idx="30">
                  <c:v>45566</c:v>
                </c:pt>
                <c:pt idx="31">
                  <c:v>45567</c:v>
                </c:pt>
                <c:pt idx="32">
                  <c:v>45568</c:v>
                </c:pt>
                <c:pt idx="33">
                  <c:v>45569</c:v>
                </c:pt>
                <c:pt idx="34">
                  <c:v>45570</c:v>
                </c:pt>
                <c:pt idx="35">
                  <c:v>45571</c:v>
                </c:pt>
                <c:pt idx="36">
                  <c:v>45572</c:v>
                </c:pt>
                <c:pt idx="37">
                  <c:v>45573</c:v>
                </c:pt>
                <c:pt idx="38">
                  <c:v>45574</c:v>
                </c:pt>
                <c:pt idx="39">
                  <c:v>45575</c:v>
                </c:pt>
                <c:pt idx="40">
                  <c:v>45576</c:v>
                </c:pt>
                <c:pt idx="41">
                  <c:v>45577</c:v>
                </c:pt>
                <c:pt idx="42">
                  <c:v>45578</c:v>
                </c:pt>
                <c:pt idx="43">
                  <c:v>45579</c:v>
                </c:pt>
                <c:pt idx="44">
                  <c:v>45580</c:v>
                </c:pt>
                <c:pt idx="45">
                  <c:v>45581</c:v>
                </c:pt>
                <c:pt idx="46">
                  <c:v>45582</c:v>
                </c:pt>
                <c:pt idx="47">
                  <c:v>45583</c:v>
                </c:pt>
                <c:pt idx="48">
                  <c:v>45584</c:v>
                </c:pt>
                <c:pt idx="49">
                  <c:v>45585</c:v>
                </c:pt>
                <c:pt idx="50">
                  <c:v>45586</c:v>
                </c:pt>
                <c:pt idx="51">
                  <c:v>45587</c:v>
                </c:pt>
                <c:pt idx="52">
                  <c:v>45588</c:v>
                </c:pt>
                <c:pt idx="53">
                  <c:v>45589</c:v>
                </c:pt>
                <c:pt idx="54">
                  <c:v>45590</c:v>
                </c:pt>
                <c:pt idx="55">
                  <c:v>45591</c:v>
                </c:pt>
                <c:pt idx="56">
                  <c:v>45592</c:v>
                </c:pt>
                <c:pt idx="57">
                  <c:v>45593</c:v>
                </c:pt>
                <c:pt idx="58">
                  <c:v>45594</c:v>
                </c:pt>
                <c:pt idx="59">
                  <c:v>45595</c:v>
                </c:pt>
                <c:pt idx="60">
                  <c:v>45596</c:v>
                </c:pt>
                <c:pt idx="61">
                  <c:v>45597</c:v>
                </c:pt>
                <c:pt idx="62">
                  <c:v>45598</c:v>
                </c:pt>
                <c:pt idx="63">
                  <c:v>45599</c:v>
                </c:pt>
                <c:pt idx="64">
                  <c:v>45600</c:v>
                </c:pt>
                <c:pt idx="65">
                  <c:v>45601</c:v>
                </c:pt>
                <c:pt idx="66">
                  <c:v>45602</c:v>
                </c:pt>
                <c:pt idx="67">
                  <c:v>45603</c:v>
                </c:pt>
                <c:pt idx="68">
                  <c:v>45604</c:v>
                </c:pt>
                <c:pt idx="69">
                  <c:v>45605</c:v>
                </c:pt>
                <c:pt idx="70">
                  <c:v>45606</c:v>
                </c:pt>
                <c:pt idx="71">
                  <c:v>45607</c:v>
                </c:pt>
                <c:pt idx="72">
                  <c:v>45608</c:v>
                </c:pt>
                <c:pt idx="73">
                  <c:v>45609</c:v>
                </c:pt>
                <c:pt idx="74">
                  <c:v>45610</c:v>
                </c:pt>
                <c:pt idx="75">
                  <c:v>45611</c:v>
                </c:pt>
                <c:pt idx="76">
                  <c:v>45612</c:v>
                </c:pt>
                <c:pt idx="77">
                  <c:v>45613</c:v>
                </c:pt>
                <c:pt idx="78">
                  <c:v>45614</c:v>
                </c:pt>
                <c:pt idx="79">
                  <c:v>45615</c:v>
                </c:pt>
                <c:pt idx="80">
                  <c:v>45616</c:v>
                </c:pt>
                <c:pt idx="81">
                  <c:v>45617</c:v>
                </c:pt>
                <c:pt idx="82">
                  <c:v>45618</c:v>
                </c:pt>
                <c:pt idx="83">
                  <c:v>45619</c:v>
                </c:pt>
                <c:pt idx="84">
                  <c:v>45620</c:v>
                </c:pt>
                <c:pt idx="85">
                  <c:v>45621</c:v>
                </c:pt>
                <c:pt idx="86">
                  <c:v>45622</c:v>
                </c:pt>
                <c:pt idx="87">
                  <c:v>45623</c:v>
                </c:pt>
                <c:pt idx="88">
                  <c:v>45624</c:v>
                </c:pt>
                <c:pt idx="89">
                  <c:v>45625</c:v>
                </c:pt>
                <c:pt idx="90">
                  <c:v>45626</c:v>
                </c:pt>
                <c:pt idx="91">
                  <c:v>45627</c:v>
                </c:pt>
                <c:pt idx="92">
                  <c:v>45628</c:v>
                </c:pt>
                <c:pt idx="93">
                  <c:v>45629</c:v>
                </c:pt>
                <c:pt idx="94">
                  <c:v>45630</c:v>
                </c:pt>
                <c:pt idx="95">
                  <c:v>45631</c:v>
                </c:pt>
                <c:pt idx="96">
                  <c:v>45632</c:v>
                </c:pt>
                <c:pt idx="97">
                  <c:v>45633</c:v>
                </c:pt>
                <c:pt idx="98">
                  <c:v>45634</c:v>
                </c:pt>
                <c:pt idx="99">
                  <c:v>45635</c:v>
                </c:pt>
                <c:pt idx="100">
                  <c:v>45636</c:v>
                </c:pt>
                <c:pt idx="101">
                  <c:v>45637</c:v>
                </c:pt>
                <c:pt idx="102">
                  <c:v>45638</c:v>
                </c:pt>
                <c:pt idx="103">
                  <c:v>45639</c:v>
                </c:pt>
                <c:pt idx="104">
                  <c:v>45640</c:v>
                </c:pt>
                <c:pt idx="105">
                  <c:v>45641</c:v>
                </c:pt>
                <c:pt idx="106">
                  <c:v>45642</c:v>
                </c:pt>
                <c:pt idx="107">
                  <c:v>45643</c:v>
                </c:pt>
                <c:pt idx="108">
                  <c:v>45644</c:v>
                </c:pt>
                <c:pt idx="109">
                  <c:v>45645</c:v>
                </c:pt>
                <c:pt idx="110">
                  <c:v>45646</c:v>
                </c:pt>
                <c:pt idx="111">
                  <c:v>45647</c:v>
                </c:pt>
                <c:pt idx="112">
                  <c:v>45648</c:v>
                </c:pt>
                <c:pt idx="113">
                  <c:v>45649</c:v>
                </c:pt>
                <c:pt idx="114">
                  <c:v>45650</c:v>
                </c:pt>
                <c:pt idx="115">
                  <c:v>45651</c:v>
                </c:pt>
                <c:pt idx="116">
                  <c:v>45652</c:v>
                </c:pt>
                <c:pt idx="117">
                  <c:v>45653</c:v>
                </c:pt>
                <c:pt idx="118">
                  <c:v>45654</c:v>
                </c:pt>
                <c:pt idx="119">
                  <c:v>45655</c:v>
                </c:pt>
                <c:pt idx="120">
                  <c:v>45656</c:v>
                </c:pt>
                <c:pt idx="121">
                  <c:v>45657</c:v>
                </c:pt>
                <c:pt idx="122">
                  <c:v>45658</c:v>
                </c:pt>
                <c:pt idx="123">
                  <c:v>45659</c:v>
                </c:pt>
                <c:pt idx="124">
                  <c:v>45660</c:v>
                </c:pt>
                <c:pt idx="125">
                  <c:v>45661</c:v>
                </c:pt>
                <c:pt idx="126">
                  <c:v>45662</c:v>
                </c:pt>
                <c:pt idx="127">
                  <c:v>45663</c:v>
                </c:pt>
                <c:pt idx="128">
                  <c:v>45664</c:v>
                </c:pt>
                <c:pt idx="129">
                  <c:v>45665</c:v>
                </c:pt>
                <c:pt idx="130">
                  <c:v>45666</c:v>
                </c:pt>
                <c:pt idx="131">
                  <c:v>45667</c:v>
                </c:pt>
                <c:pt idx="132">
                  <c:v>45668</c:v>
                </c:pt>
                <c:pt idx="133">
                  <c:v>45667</c:v>
                </c:pt>
                <c:pt idx="134">
                  <c:v>45668</c:v>
                </c:pt>
                <c:pt idx="135">
                  <c:v>45669</c:v>
                </c:pt>
                <c:pt idx="136">
                  <c:v>45670</c:v>
                </c:pt>
                <c:pt idx="137">
                  <c:v>45671</c:v>
                </c:pt>
                <c:pt idx="138">
                  <c:v>45672</c:v>
                </c:pt>
                <c:pt idx="139">
                  <c:v>45673</c:v>
                </c:pt>
                <c:pt idx="140">
                  <c:v>45674</c:v>
                </c:pt>
                <c:pt idx="141">
                  <c:v>45675</c:v>
                </c:pt>
                <c:pt idx="142">
                  <c:v>45676</c:v>
                </c:pt>
                <c:pt idx="143">
                  <c:v>45677</c:v>
                </c:pt>
                <c:pt idx="144">
                  <c:v>45678</c:v>
                </c:pt>
                <c:pt idx="145">
                  <c:v>45679</c:v>
                </c:pt>
                <c:pt idx="146">
                  <c:v>45680</c:v>
                </c:pt>
                <c:pt idx="147">
                  <c:v>45681</c:v>
                </c:pt>
                <c:pt idx="148">
                  <c:v>45682</c:v>
                </c:pt>
                <c:pt idx="149">
                  <c:v>45683</c:v>
                </c:pt>
                <c:pt idx="150">
                  <c:v>45684</c:v>
                </c:pt>
                <c:pt idx="151">
                  <c:v>45685</c:v>
                </c:pt>
                <c:pt idx="152">
                  <c:v>45686</c:v>
                </c:pt>
                <c:pt idx="153">
                  <c:v>45687</c:v>
                </c:pt>
                <c:pt idx="154">
                  <c:v>45688</c:v>
                </c:pt>
                <c:pt idx="155">
                  <c:v>45689</c:v>
                </c:pt>
                <c:pt idx="156">
                  <c:v>45690</c:v>
                </c:pt>
                <c:pt idx="157">
                  <c:v>45691</c:v>
                </c:pt>
                <c:pt idx="158">
                  <c:v>45692</c:v>
                </c:pt>
                <c:pt idx="159">
                  <c:v>45693</c:v>
                </c:pt>
                <c:pt idx="160">
                  <c:v>45694</c:v>
                </c:pt>
                <c:pt idx="161">
                  <c:v>45695</c:v>
                </c:pt>
                <c:pt idx="162">
                  <c:v>45696</c:v>
                </c:pt>
                <c:pt idx="163">
                  <c:v>45697</c:v>
                </c:pt>
                <c:pt idx="164">
                  <c:v>45698</c:v>
                </c:pt>
                <c:pt idx="165">
                  <c:v>45699</c:v>
                </c:pt>
                <c:pt idx="166">
                  <c:v>45700</c:v>
                </c:pt>
                <c:pt idx="167">
                  <c:v>45701</c:v>
                </c:pt>
                <c:pt idx="168">
                  <c:v>45702</c:v>
                </c:pt>
                <c:pt idx="169">
                  <c:v>45703</c:v>
                </c:pt>
                <c:pt idx="170">
                  <c:v>45704</c:v>
                </c:pt>
                <c:pt idx="171">
                  <c:v>45705</c:v>
                </c:pt>
                <c:pt idx="172">
                  <c:v>45706</c:v>
                </c:pt>
                <c:pt idx="173">
                  <c:v>45707</c:v>
                </c:pt>
                <c:pt idx="174">
                  <c:v>45708</c:v>
                </c:pt>
                <c:pt idx="175">
                  <c:v>45709</c:v>
                </c:pt>
                <c:pt idx="176">
                  <c:v>45710</c:v>
                </c:pt>
                <c:pt idx="177">
                  <c:v>45711</c:v>
                </c:pt>
                <c:pt idx="178">
                  <c:v>45712</c:v>
                </c:pt>
                <c:pt idx="179">
                  <c:v>45713</c:v>
                </c:pt>
                <c:pt idx="180">
                  <c:v>45714</c:v>
                </c:pt>
                <c:pt idx="181">
                  <c:v>45715</c:v>
                </c:pt>
                <c:pt idx="182">
                  <c:v>45716</c:v>
                </c:pt>
                <c:pt idx="183">
                  <c:v>45717</c:v>
                </c:pt>
                <c:pt idx="184">
                  <c:v>45718</c:v>
                </c:pt>
                <c:pt idx="185">
                  <c:v>45719</c:v>
                </c:pt>
                <c:pt idx="186">
                  <c:v>45720</c:v>
                </c:pt>
                <c:pt idx="187">
                  <c:v>45721</c:v>
                </c:pt>
                <c:pt idx="188">
                  <c:v>45722</c:v>
                </c:pt>
                <c:pt idx="189">
                  <c:v>45723</c:v>
                </c:pt>
                <c:pt idx="190">
                  <c:v>45724</c:v>
                </c:pt>
                <c:pt idx="191">
                  <c:v>45725</c:v>
                </c:pt>
                <c:pt idx="192">
                  <c:v>45726</c:v>
                </c:pt>
                <c:pt idx="193">
                  <c:v>45727</c:v>
                </c:pt>
                <c:pt idx="194">
                  <c:v>45728</c:v>
                </c:pt>
                <c:pt idx="195">
                  <c:v>45729</c:v>
                </c:pt>
              </c:numCache>
            </c:numRef>
          </c:cat>
          <c:val>
            <c:numRef>
              <c:f>'[4-20 pressure data v4.xlsx]corp prod'!$H$5:$H$200</c:f>
              <c:numCache>
                <c:formatCode>_-* #,##0_-;\-* #,##0_-;_-* "-"??_-;_-@_-</c:formatCode>
                <c:ptCount val="196"/>
                <c:pt idx="0" formatCode="General">
                  <c:v>332.43833333333333</c:v>
                </c:pt>
                <c:pt idx="1">
                  <c:v>336.05500000000001</c:v>
                </c:pt>
                <c:pt idx="2">
                  <c:v>343.80333333333334</c:v>
                </c:pt>
                <c:pt idx="3">
                  <c:v>336.91</c:v>
                </c:pt>
                <c:pt idx="4">
                  <c:v>335.6466666666667</c:v>
                </c:pt>
                <c:pt idx="5">
                  <c:v>335.07166666666666</c:v>
                </c:pt>
                <c:pt idx="6">
                  <c:v>334.90000000000003</c:v>
                </c:pt>
                <c:pt idx="7">
                  <c:v>335.24333333333334</c:v>
                </c:pt>
                <c:pt idx="8">
                  <c:v>341.88499999999999</c:v>
                </c:pt>
                <c:pt idx="9">
                  <c:v>336.87666666666667</c:v>
                </c:pt>
                <c:pt idx="10">
                  <c:v>337.26833333333332</c:v>
                </c:pt>
                <c:pt idx="11">
                  <c:v>338.005</c:v>
                </c:pt>
                <c:pt idx="12">
                  <c:v>336.67500000000001</c:v>
                </c:pt>
                <c:pt idx="13">
                  <c:v>298.17</c:v>
                </c:pt>
                <c:pt idx="14">
                  <c:v>338.73166666666668</c:v>
                </c:pt>
                <c:pt idx="15">
                  <c:v>345.2166666666667</c:v>
                </c:pt>
                <c:pt idx="16">
                  <c:v>337.93</c:v>
                </c:pt>
                <c:pt idx="17">
                  <c:v>300.34166666666664</c:v>
                </c:pt>
                <c:pt idx="18">
                  <c:v>347.68166666666667</c:v>
                </c:pt>
                <c:pt idx="19">
                  <c:v>32.413333333333334</c:v>
                </c:pt>
                <c:pt idx="20">
                  <c:v>0</c:v>
                </c:pt>
                <c:pt idx="21">
                  <c:v>0</c:v>
                </c:pt>
                <c:pt idx="22">
                  <c:v>6.96</c:v>
                </c:pt>
                <c:pt idx="23">
                  <c:v>0</c:v>
                </c:pt>
                <c:pt idx="24">
                  <c:v>0</c:v>
                </c:pt>
                <c:pt idx="25">
                  <c:v>0</c:v>
                </c:pt>
                <c:pt idx="26">
                  <c:v>6.8833333333333329</c:v>
                </c:pt>
                <c:pt idx="27">
                  <c:v>0.11499999999999999</c:v>
                </c:pt>
                <c:pt idx="28">
                  <c:v>0</c:v>
                </c:pt>
                <c:pt idx="29">
                  <c:v>0</c:v>
                </c:pt>
                <c:pt idx="30">
                  <c:v>0</c:v>
                </c:pt>
                <c:pt idx="31">
                  <c:v>0</c:v>
                </c:pt>
                <c:pt idx="32">
                  <c:v>348.54666666666668</c:v>
                </c:pt>
                <c:pt idx="33">
                  <c:v>473.4666666666667</c:v>
                </c:pt>
                <c:pt idx="34">
                  <c:v>451.01166666666671</c:v>
                </c:pt>
                <c:pt idx="35">
                  <c:v>440.73666666666668</c:v>
                </c:pt>
                <c:pt idx="36">
                  <c:v>477.31666666666666</c:v>
                </c:pt>
                <c:pt idx="37">
                  <c:v>460.38499999999999</c:v>
                </c:pt>
                <c:pt idx="38">
                  <c:v>449.24166666666662</c:v>
                </c:pt>
                <c:pt idx="39">
                  <c:v>442.11333333333329</c:v>
                </c:pt>
                <c:pt idx="40">
                  <c:v>435.65000000000003</c:v>
                </c:pt>
                <c:pt idx="41">
                  <c:v>430.17666666666668</c:v>
                </c:pt>
                <c:pt idx="42">
                  <c:v>422.08500000000004</c:v>
                </c:pt>
                <c:pt idx="43">
                  <c:v>416.99</c:v>
                </c:pt>
                <c:pt idx="44">
                  <c:v>417.27833333333336</c:v>
                </c:pt>
                <c:pt idx="45">
                  <c:v>413.815</c:v>
                </c:pt>
                <c:pt idx="46">
                  <c:v>412.05166666666668</c:v>
                </c:pt>
                <c:pt idx="47">
                  <c:v>408.40499999999997</c:v>
                </c:pt>
                <c:pt idx="48">
                  <c:v>406.54166666666669</c:v>
                </c:pt>
                <c:pt idx="49">
                  <c:v>403.88000000000005</c:v>
                </c:pt>
                <c:pt idx="50">
                  <c:v>402.94</c:v>
                </c:pt>
                <c:pt idx="51">
                  <c:v>402.94166666666666</c:v>
                </c:pt>
                <c:pt idx="52">
                  <c:v>401.19333333333333</c:v>
                </c:pt>
                <c:pt idx="53">
                  <c:v>399.04833333333335</c:v>
                </c:pt>
                <c:pt idx="54">
                  <c:v>397.88333333333338</c:v>
                </c:pt>
                <c:pt idx="55">
                  <c:v>394.72166666666664</c:v>
                </c:pt>
                <c:pt idx="56">
                  <c:v>393.685</c:v>
                </c:pt>
                <c:pt idx="57">
                  <c:v>388.78666666666663</c:v>
                </c:pt>
                <c:pt idx="58">
                  <c:v>391.35166666666669</c:v>
                </c:pt>
                <c:pt idx="59">
                  <c:v>390.53999999999996</c:v>
                </c:pt>
                <c:pt idx="60">
                  <c:v>390.78166666666669</c:v>
                </c:pt>
                <c:pt idx="61">
                  <c:v>390.31666666666666</c:v>
                </c:pt>
                <c:pt idx="62">
                  <c:v>404.93666666666667</c:v>
                </c:pt>
                <c:pt idx="63">
                  <c:v>387.9083333333333</c:v>
                </c:pt>
                <c:pt idx="64">
                  <c:v>389.2</c:v>
                </c:pt>
                <c:pt idx="65">
                  <c:v>381.93833333333333</c:v>
                </c:pt>
                <c:pt idx="66">
                  <c:v>385.77666666666664</c:v>
                </c:pt>
                <c:pt idx="67">
                  <c:v>385.49833333333328</c:v>
                </c:pt>
                <c:pt idx="68">
                  <c:v>385.63499999999999</c:v>
                </c:pt>
                <c:pt idx="69">
                  <c:v>373.185</c:v>
                </c:pt>
                <c:pt idx="70">
                  <c:v>371.11999999999995</c:v>
                </c:pt>
                <c:pt idx="71">
                  <c:v>369.23166666666663</c:v>
                </c:pt>
                <c:pt idx="72">
                  <c:v>368.47333333333336</c:v>
                </c:pt>
                <c:pt idx="73">
                  <c:v>368.66333333333336</c:v>
                </c:pt>
                <c:pt idx="74">
                  <c:v>364.65499999999997</c:v>
                </c:pt>
                <c:pt idx="75">
                  <c:v>368.21333333333337</c:v>
                </c:pt>
                <c:pt idx="76">
                  <c:v>367.56166666666667</c:v>
                </c:pt>
                <c:pt idx="77">
                  <c:v>367.85666666666663</c:v>
                </c:pt>
                <c:pt idx="78">
                  <c:v>366.92500000000001</c:v>
                </c:pt>
                <c:pt idx="79">
                  <c:v>365.00500000000005</c:v>
                </c:pt>
                <c:pt idx="80">
                  <c:v>363.80166666666668</c:v>
                </c:pt>
                <c:pt idx="81">
                  <c:v>372.42333333333335</c:v>
                </c:pt>
                <c:pt idx="82">
                  <c:v>369.875</c:v>
                </c:pt>
                <c:pt idx="83">
                  <c:v>369.40000000000003</c:v>
                </c:pt>
                <c:pt idx="84">
                  <c:v>367.05333333333334</c:v>
                </c:pt>
                <c:pt idx="85">
                  <c:v>365.05166666666668</c:v>
                </c:pt>
                <c:pt idx="86">
                  <c:v>372.60166666666669</c:v>
                </c:pt>
                <c:pt idx="87">
                  <c:v>373.09500000000003</c:v>
                </c:pt>
                <c:pt idx="88">
                  <c:v>372.0333333333333</c:v>
                </c:pt>
                <c:pt idx="89">
                  <c:v>257.87833333333333</c:v>
                </c:pt>
                <c:pt idx="90">
                  <c:v>338.47666666666663</c:v>
                </c:pt>
                <c:pt idx="91">
                  <c:v>63.538333333333334</c:v>
                </c:pt>
                <c:pt idx="92">
                  <c:v>353.7716666666667</c:v>
                </c:pt>
                <c:pt idx="93">
                  <c:v>390.37666666666672</c:v>
                </c:pt>
                <c:pt idx="94">
                  <c:v>387.13833333333332</c:v>
                </c:pt>
                <c:pt idx="95">
                  <c:v>386.60833333333335</c:v>
                </c:pt>
                <c:pt idx="96">
                  <c:v>384.77</c:v>
                </c:pt>
                <c:pt idx="97">
                  <c:v>380.94333333333333</c:v>
                </c:pt>
                <c:pt idx="98">
                  <c:v>375.70166666666665</c:v>
                </c:pt>
                <c:pt idx="99">
                  <c:v>374.48833333333329</c:v>
                </c:pt>
                <c:pt idx="100">
                  <c:v>372.41666666666669</c:v>
                </c:pt>
                <c:pt idx="101">
                  <c:v>371.31666666666666</c:v>
                </c:pt>
                <c:pt idx="102">
                  <c:v>369.81</c:v>
                </c:pt>
                <c:pt idx="103">
                  <c:v>368.2</c:v>
                </c:pt>
                <c:pt idx="104">
                  <c:v>365.85500000000002</c:v>
                </c:pt>
                <c:pt idx="105">
                  <c:v>364.46333333333337</c:v>
                </c:pt>
                <c:pt idx="106">
                  <c:v>373.39833333333331</c:v>
                </c:pt>
                <c:pt idx="107">
                  <c:v>368.93333333333334</c:v>
                </c:pt>
                <c:pt idx="108">
                  <c:v>369.99333333333334</c:v>
                </c:pt>
                <c:pt idx="109">
                  <c:v>369.18</c:v>
                </c:pt>
                <c:pt idx="110">
                  <c:v>372.51</c:v>
                </c:pt>
                <c:pt idx="111">
                  <c:v>371.09999999999997</c:v>
                </c:pt>
                <c:pt idx="112">
                  <c:v>371.57333333333332</c:v>
                </c:pt>
                <c:pt idx="113">
                  <c:v>370.58500000000004</c:v>
                </c:pt>
                <c:pt idx="114">
                  <c:v>369.25500000000005</c:v>
                </c:pt>
                <c:pt idx="115">
                  <c:v>368.97333333333336</c:v>
                </c:pt>
                <c:pt idx="116">
                  <c:v>368.05833333333334</c:v>
                </c:pt>
                <c:pt idx="117">
                  <c:v>367.36666666666662</c:v>
                </c:pt>
                <c:pt idx="118">
                  <c:v>365.75333333333333</c:v>
                </c:pt>
                <c:pt idx="119">
                  <c:v>361.43333333333334</c:v>
                </c:pt>
                <c:pt idx="120">
                  <c:v>362.85500000000002</c:v>
                </c:pt>
                <c:pt idx="121">
                  <c:v>351.6583333333333</c:v>
                </c:pt>
                <c:pt idx="122">
                  <c:v>362.82333333333332</c:v>
                </c:pt>
                <c:pt idx="123">
                  <c:v>359.77333333333331</c:v>
                </c:pt>
                <c:pt idx="124">
                  <c:v>358.51</c:v>
                </c:pt>
                <c:pt idx="125">
                  <c:v>360.53500000000003</c:v>
                </c:pt>
                <c:pt idx="126">
                  <c:v>325.05</c:v>
                </c:pt>
                <c:pt idx="127">
                  <c:v>357.61166666666668</c:v>
                </c:pt>
                <c:pt idx="128">
                  <c:v>368.56666666666666</c:v>
                </c:pt>
                <c:pt idx="129">
                  <c:v>273.29333333333335</c:v>
                </c:pt>
                <c:pt idx="130">
                  <c:v>362.82666666666665</c:v>
                </c:pt>
                <c:pt idx="131">
                  <c:v>341.20333333333332</c:v>
                </c:pt>
                <c:pt idx="132">
                  <c:v>340.98666666666668</c:v>
                </c:pt>
                <c:pt idx="133">
                  <c:v>366.06666666666666</c:v>
                </c:pt>
                <c:pt idx="134">
                  <c:v>361.25</c:v>
                </c:pt>
                <c:pt idx="135">
                  <c:v>359.63333333333338</c:v>
                </c:pt>
                <c:pt idx="136">
                  <c:v>358.66666666666669</c:v>
                </c:pt>
                <c:pt idx="137">
                  <c:v>349.41666666666669</c:v>
                </c:pt>
                <c:pt idx="138">
                  <c:v>359.91666666666669</c:v>
                </c:pt>
                <c:pt idx="139">
                  <c:v>360.34999999999997</c:v>
                </c:pt>
                <c:pt idx="140">
                  <c:v>359.95</c:v>
                </c:pt>
                <c:pt idx="141">
                  <c:v>358.63333333333338</c:v>
                </c:pt>
                <c:pt idx="142">
                  <c:v>356.65000000000003</c:v>
                </c:pt>
                <c:pt idx="143">
                  <c:v>355.7</c:v>
                </c:pt>
                <c:pt idx="144">
                  <c:v>356.7833333333333</c:v>
                </c:pt>
                <c:pt idx="145">
                  <c:v>358.2833333333333</c:v>
                </c:pt>
                <c:pt idx="146">
                  <c:v>344.3</c:v>
                </c:pt>
                <c:pt idx="147">
                  <c:v>314.2</c:v>
                </c:pt>
                <c:pt idx="148">
                  <c:v>360.5</c:v>
                </c:pt>
                <c:pt idx="149">
                  <c:v>359.73333333333335</c:v>
                </c:pt>
                <c:pt idx="150">
                  <c:v>359.90000000000003</c:v>
                </c:pt>
                <c:pt idx="151">
                  <c:v>346</c:v>
                </c:pt>
                <c:pt idx="152">
                  <c:v>359.36666666666662</c:v>
                </c:pt>
                <c:pt idx="153">
                  <c:v>358.84999999999997</c:v>
                </c:pt>
                <c:pt idx="154">
                  <c:v>374.75</c:v>
                </c:pt>
                <c:pt idx="155">
                  <c:v>356.13333333333338</c:v>
                </c:pt>
                <c:pt idx="156">
                  <c:v>352.29166666666669</c:v>
                </c:pt>
                <c:pt idx="157">
                  <c:v>356.72499999999997</c:v>
                </c:pt>
                <c:pt idx="158">
                  <c:v>356.41166666666663</c:v>
                </c:pt>
                <c:pt idx="159">
                  <c:v>354.17166666666668</c:v>
                </c:pt>
                <c:pt idx="160">
                  <c:v>355.07499999999999</c:v>
                </c:pt>
                <c:pt idx="161">
                  <c:v>354.67500000000001</c:v>
                </c:pt>
                <c:pt idx="162">
                  <c:v>353.56166666666667</c:v>
                </c:pt>
                <c:pt idx="163">
                  <c:v>352.09333333333331</c:v>
                </c:pt>
                <c:pt idx="164">
                  <c:v>347.72333333333336</c:v>
                </c:pt>
                <c:pt idx="165">
                  <c:v>318.08833333333331</c:v>
                </c:pt>
                <c:pt idx="166">
                  <c:v>364.09</c:v>
                </c:pt>
                <c:pt idx="167">
                  <c:v>350.26166666666671</c:v>
                </c:pt>
                <c:pt idx="168">
                  <c:v>345.20833333333331</c:v>
                </c:pt>
                <c:pt idx="169">
                  <c:v>345.30166666666668</c:v>
                </c:pt>
                <c:pt idx="170">
                  <c:v>346.435</c:v>
                </c:pt>
                <c:pt idx="171">
                  <c:v>343.30500000000001</c:v>
                </c:pt>
                <c:pt idx="172">
                  <c:v>340.89166666666665</c:v>
                </c:pt>
                <c:pt idx="173">
                  <c:v>344.11500000000001</c:v>
                </c:pt>
                <c:pt idx="174">
                  <c:v>346.17500000000001</c:v>
                </c:pt>
                <c:pt idx="175">
                  <c:v>351.4666666666667</c:v>
                </c:pt>
                <c:pt idx="176">
                  <c:v>362.27833333333336</c:v>
                </c:pt>
                <c:pt idx="177">
                  <c:v>359.57166666666666</c:v>
                </c:pt>
                <c:pt idx="178">
                  <c:v>357.22499999999997</c:v>
                </c:pt>
                <c:pt idx="179">
                  <c:v>353.74166666666662</c:v>
                </c:pt>
                <c:pt idx="180">
                  <c:v>351.37166666666667</c:v>
                </c:pt>
                <c:pt idx="181">
                  <c:v>353.49833333333328</c:v>
                </c:pt>
                <c:pt idx="182">
                  <c:v>352.10666666666663</c:v>
                </c:pt>
                <c:pt idx="183">
                  <c:v>352.44833333333332</c:v>
                </c:pt>
                <c:pt idx="184">
                  <c:v>351.59500000000003</c:v>
                </c:pt>
                <c:pt idx="185">
                  <c:v>350.53</c:v>
                </c:pt>
                <c:pt idx="186">
                  <c:v>350.58333333333331</c:v>
                </c:pt>
                <c:pt idx="187">
                  <c:v>350.3</c:v>
                </c:pt>
                <c:pt idx="188">
                  <c:v>347.75</c:v>
                </c:pt>
                <c:pt idx="189">
                  <c:v>357.2833333333333</c:v>
                </c:pt>
                <c:pt idx="190">
                  <c:v>339.88</c:v>
                </c:pt>
                <c:pt idx="191">
                  <c:v>353.3416666666667</c:v>
                </c:pt>
                <c:pt idx="192">
                  <c:v>352.99</c:v>
                </c:pt>
                <c:pt idx="193">
                  <c:v>351.65666666666669</c:v>
                </c:pt>
                <c:pt idx="194">
                  <c:v>349.12166666666667</c:v>
                </c:pt>
                <c:pt idx="195">
                  <c:v>349.11833333333334</c:v>
                </c:pt>
              </c:numCache>
            </c:numRef>
          </c:val>
          <c:extLst>
            <c:ext xmlns:c16="http://schemas.microsoft.com/office/drawing/2014/chart" uri="{C3380CC4-5D6E-409C-BE32-E72D297353CC}">
              <c16:uniqueId val="{00000000-9C46-496E-A8A5-6776E2DB549A}"/>
            </c:ext>
          </c:extLst>
        </c:ser>
        <c:ser>
          <c:idx val="1"/>
          <c:order val="1"/>
          <c:tx>
            <c:strRef>
              <c:f>'[4-20 pressure data v4.xlsx]corp prod'!$D$4</c:f>
              <c:strCache>
                <c:ptCount val="1"/>
                <c:pt idx="0">
                  <c:v>Oil (bbl)/d</c:v>
                </c:pt>
              </c:strCache>
            </c:strRef>
          </c:tx>
          <c:spPr>
            <a:solidFill>
              <a:srgbClr val="00B050"/>
            </a:solidFill>
            <a:ln>
              <a:solidFill>
                <a:srgbClr val="92D050"/>
              </a:solidFill>
            </a:ln>
            <a:effectLst/>
          </c:spPr>
          <c:cat>
            <c:numRef>
              <c:f>'[4-20 pressure data v4.xlsx]corp prod'!$B$5:$B$200</c:f>
              <c:numCache>
                <c:formatCode>yyyy\-mm\-dd</c:formatCode>
                <c:ptCount val="196"/>
                <c:pt idx="0">
                  <c:v>45536</c:v>
                </c:pt>
                <c:pt idx="1">
                  <c:v>45537</c:v>
                </c:pt>
                <c:pt idx="2">
                  <c:v>45538</c:v>
                </c:pt>
                <c:pt idx="3">
                  <c:v>45539</c:v>
                </c:pt>
                <c:pt idx="4">
                  <c:v>45540</c:v>
                </c:pt>
                <c:pt idx="5">
                  <c:v>45541</c:v>
                </c:pt>
                <c:pt idx="6">
                  <c:v>45542</c:v>
                </c:pt>
                <c:pt idx="7">
                  <c:v>45543</c:v>
                </c:pt>
                <c:pt idx="8">
                  <c:v>45544</c:v>
                </c:pt>
                <c:pt idx="9">
                  <c:v>45545</c:v>
                </c:pt>
                <c:pt idx="10">
                  <c:v>45546</c:v>
                </c:pt>
                <c:pt idx="11">
                  <c:v>45547</c:v>
                </c:pt>
                <c:pt idx="12">
                  <c:v>45548</c:v>
                </c:pt>
                <c:pt idx="13">
                  <c:v>45549</c:v>
                </c:pt>
                <c:pt idx="14">
                  <c:v>45550</c:v>
                </c:pt>
                <c:pt idx="15">
                  <c:v>45551</c:v>
                </c:pt>
                <c:pt idx="16">
                  <c:v>45552</c:v>
                </c:pt>
                <c:pt idx="17">
                  <c:v>45553</c:v>
                </c:pt>
                <c:pt idx="18">
                  <c:v>45554</c:v>
                </c:pt>
                <c:pt idx="19">
                  <c:v>45555</c:v>
                </c:pt>
                <c:pt idx="20">
                  <c:v>45556</c:v>
                </c:pt>
                <c:pt idx="21">
                  <c:v>45557</c:v>
                </c:pt>
                <c:pt idx="22">
                  <c:v>45558</c:v>
                </c:pt>
                <c:pt idx="23">
                  <c:v>45559</c:v>
                </c:pt>
                <c:pt idx="24">
                  <c:v>45560</c:v>
                </c:pt>
                <c:pt idx="25">
                  <c:v>45561</c:v>
                </c:pt>
                <c:pt idx="26">
                  <c:v>45562</c:v>
                </c:pt>
                <c:pt idx="27">
                  <c:v>45563</c:v>
                </c:pt>
                <c:pt idx="28">
                  <c:v>45564</c:v>
                </c:pt>
                <c:pt idx="29">
                  <c:v>45565</c:v>
                </c:pt>
                <c:pt idx="30">
                  <c:v>45566</c:v>
                </c:pt>
                <c:pt idx="31">
                  <c:v>45567</c:v>
                </c:pt>
                <c:pt idx="32">
                  <c:v>45568</c:v>
                </c:pt>
                <c:pt idx="33">
                  <c:v>45569</c:v>
                </c:pt>
                <c:pt idx="34">
                  <c:v>45570</c:v>
                </c:pt>
                <c:pt idx="35">
                  <c:v>45571</c:v>
                </c:pt>
                <c:pt idx="36">
                  <c:v>45572</c:v>
                </c:pt>
                <c:pt idx="37">
                  <c:v>45573</c:v>
                </c:pt>
                <c:pt idx="38">
                  <c:v>45574</c:v>
                </c:pt>
                <c:pt idx="39">
                  <c:v>45575</c:v>
                </c:pt>
                <c:pt idx="40">
                  <c:v>45576</c:v>
                </c:pt>
                <c:pt idx="41">
                  <c:v>45577</c:v>
                </c:pt>
                <c:pt idx="42">
                  <c:v>45578</c:v>
                </c:pt>
                <c:pt idx="43">
                  <c:v>45579</c:v>
                </c:pt>
                <c:pt idx="44">
                  <c:v>45580</c:v>
                </c:pt>
                <c:pt idx="45">
                  <c:v>45581</c:v>
                </c:pt>
                <c:pt idx="46">
                  <c:v>45582</c:v>
                </c:pt>
                <c:pt idx="47">
                  <c:v>45583</c:v>
                </c:pt>
                <c:pt idx="48">
                  <c:v>45584</c:v>
                </c:pt>
                <c:pt idx="49">
                  <c:v>45585</c:v>
                </c:pt>
                <c:pt idx="50">
                  <c:v>45586</c:v>
                </c:pt>
                <c:pt idx="51">
                  <c:v>45587</c:v>
                </c:pt>
                <c:pt idx="52">
                  <c:v>45588</c:v>
                </c:pt>
                <c:pt idx="53">
                  <c:v>45589</c:v>
                </c:pt>
                <c:pt idx="54">
                  <c:v>45590</c:v>
                </c:pt>
                <c:pt idx="55">
                  <c:v>45591</c:v>
                </c:pt>
                <c:pt idx="56">
                  <c:v>45592</c:v>
                </c:pt>
                <c:pt idx="57">
                  <c:v>45593</c:v>
                </c:pt>
                <c:pt idx="58">
                  <c:v>45594</c:v>
                </c:pt>
                <c:pt idx="59">
                  <c:v>45595</c:v>
                </c:pt>
                <c:pt idx="60">
                  <c:v>45596</c:v>
                </c:pt>
                <c:pt idx="61">
                  <c:v>45597</c:v>
                </c:pt>
                <c:pt idx="62">
                  <c:v>45598</c:v>
                </c:pt>
                <c:pt idx="63">
                  <c:v>45599</c:v>
                </c:pt>
                <c:pt idx="64">
                  <c:v>45600</c:v>
                </c:pt>
                <c:pt idx="65">
                  <c:v>45601</c:v>
                </c:pt>
                <c:pt idx="66">
                  <c:v>45602</c:v>
                </c:pt>
                <c:pt idx="67">
                  <c:v>45603</c:v>
                </c:pt>
                <c:pt idx="68">
                  <c:v>45604</c:v>
                </c:pt>
                <c:pt idx="69">
                  <c:v>45605</c:v>
                </c:pt>
                <c:pt idx="70">
                  <c:v>45606</c:v>
                </c:pt>
                <c:pt idx="71">
                  <c:v>45607</c:v>
                </c:pt>
                <c:pt idx="72">
                  <c:v>45608</c:v>
                </c:pt>
                <c:pt idx="73">
                  <c:v>45609</c:v>
                </c:pt>
                <c:pt idx="74">
                  <c:v>45610</c:v>
                </c:pt>
                <c:pt idx="75">
                  <c:v>45611</c:v>
                </c:pt>
                <c:pt idx="76">
                  <c:v>45612</c:v>
                </c:pt>
                <c:pt idx="77">
                  <c:v>45613</c:v>
                </c:pt>
                <c:pt idx="78">
                  <c:v>45614</c:v>
                </c:pt>
                <c:pt idx="79">
                  <c:v>45615</c:v>
                </c:pt>
                <c:pt idx="80">
                  <c:v>45616</c:v>
                </c:pt>
                <c:pt idx="81">
                  <c:v>45617</c:v>
                </c:pt>
                <c:pt idx="82">
                  <c:v>45618</c:v>
                </c:pt>
                <c:pt idx="83">
                  <c:v>45619</c:v>
                </c:pt>
                <c:pt idx="84">
                  <c:v>45620</c:v>
                </c:pt>
                <c:pt idx="85">
                  <c:v>45621</c:v>
                </c:pt>
                <c:pt idx="86">
                  <c:v>45622</c:v>
                </c:pt>
                <c:pt idx="87">
                  <c:v>45623</c:v>
                </c:pt>
                <c:pt idx="88">
                  <c:v>45624</c:v>
                </c:pt>
                <c:pt idx="89">
                  <c:v>45625</c:v>
                </c:pt>
                <c:pt idx="90">
                  <c:v>45626</c:v>
                </c:pt>
                <c:pt idx="91">
                  <c:v>45627</c:v>
                </c:pt>
                <c:pt idx="92">
                  <c:v>45628</c:v>
                </c:pt>
                <c:pt idx="93">
                  <c:v>45629</c:v>
                </c:pt>
                <c:pt idx="94">
                  <c:v>45630</c:v>
                </c:pt>
                <c:pt idx="95">
                  <c:v>45631</c:v>
                </c:pt>
                <c:pt idx="96">
                  <c:v>45632</c:v>
                </c:pt>
                <c:pt idx="97">
                  <c:v>45633</c:v>
                </c:pt>
                <c:pt idx="98">
                  <c:v>45634</c:v>
                </c:pt>
                <c:pt idx="99">
                  <c:v>45635</c:v>
                </c:pt>
                <c:pt idx="100">
                  <c:v>45636</c:v>
                </c:pt>
                <c:pt idx="101">
                  <c:v>45637</c:v>
                </c:pt>
                <c:pt idx="102">
                  <c:v>45638</c:v>
                </c:pt>
                <c:pt idx="103">
                  <c:v>45639</c:v>
                </c:pt>
                <c:pt idx="104">
                  <c:v>45640</c:v>
                </c:pt>
                <c:pt idx="105">
                  <c:v>45641</c:v>
                </c:pt>
                <c:pt idx="106">
                  <c:v>45642</c:v>
                </c:pt>
                <c:pt idx="107">
                  <c:v>45643</c:v>
                </c:pt>
                <c:pt idx="108">
                  <c:v>45644</c:v>
                </c:pt>
                <c:pt idx="109">
                  <c:v>45645</c:v>
                </c:pt>
                <c:pt idx="110">
                  <c:v>45646</c:v>
                </c:pt>
                <c:pt idx="111">
                  <c:v>45647</c:v>
                </c:pt>
                <c:pt idx="112">
                  <c:v>45648</c:v>
                </c:pt>
                <c:pt idx="113">
                  <c:v>45649</c:v>
                </c:pt>
                <c:pt idx="114">
                  <c:v>45650</c:v>
                </c:pt>
                <c:pt idx="115">
                  <c:v>45651</c:v>
                </c:pt>
                <c:pt idx="116">
                  <c:v>45652</c:v>
                </c:pt>
                <c:pt idx="117">
                  <c:v>45653</c:v>
                </c:pt>
                <c:pt idx="118">
                  <c:v>45654</c:v>
                </c:pt>
                <c:pt idx="119">
                  <c:v>45655</c:v>
                </c:pt>
                <c:pt idx="120">
                  <c:v>45656</c:v>
                </c:pt>
                <c:pt idx="121">
                  <c:v>45657</c:v>
                </c:pt>
                <c:pt idx="122">
                  <c:v>45658</c:v>
                </c:pt>
                <c:pt idx="123">
                  <c:v>45659</c:v>
                </c:pt>
                <c:pt idx="124">
                  <c:v>45660</c:v>
                </c:pt>
                <c:pt idx="125">
                  <c:v>45661</c:v>
                </c:pt>
                <c:pt idx="126">
                  <c:v>45662</c:v>
                </c:pt>
                <c:pt idx="127">
                  <c:v>45663</c:v>
                </c:pt>
                <c:pt idx="128">
                  <c:v>45664</c:v>
                </c:pt>
                <c:pt idx="129">
                  <c:v>45665</c:v>
                </c:pt>
                <c:pt idx="130">
                  <c:v>45666</c:v>
                </c:pt>
                <c:pt idx="131">
                  <c:v>45667</c:v>
                </c:pt>
                <c:pt idx="132">
                  <c:v>45668</c:v>
                </c:pt>
                <c:pt idx="133">
                  <c:v>45667</c:v>
                </c:pt>
                <c:pt idx="134">
                  <c:v>45668</c:v>
                </c:pt>
                <c:pt idx="135">
                  <c:v>45669</c:v>
                </c:pt>
                <c:pt idx="136">
                  <c:v>45670</c:v>
                </c:pt>
                <c:pt idx="137">
                  <c:v>45671</c:v>
                </c:pt>
                <c:pt idx="138">
                  <c:v>45672</c:v>
                </c:pt>
                <c:pt idx="139">
                  <c:v>45673</c:v>
                </c:pt>
                <c:pt idx="140">
                  <c:v>45674</c:v>
                </c:pt>
                <c:pt idx="141">
                  <c:v>45675</c:v>
                </c:pt>
                <c:pt idx="142">
                  <c:v>45676</c:v>
                </c:pt>
                <c:pt idx="143">
                  <c:v>45677</c:v>
                </c:pt>
                <c:pt idx="144">
                  <c:v>45678</c:v>
                </c:pt>
                <c:pt idx="145">
                  <c:v>45679</c:v>
                </c:pt>
                <c:pt idx="146">
                  <c:v>45680</c:v>
                </c:pt>
                <c:pt idx="147">
                  <c:v>45681</c:v>
                </c:pt>
                <c:pt idx="148">
                  <c:v>45682</c:v>
                </c:pt>
                <c:pt idx="149">
                  <c:v>45683</c:v>
                </c:pt>
                <c:pt idx="150">
                  <c:v>45684</c:v>
                </c:pt>
                <c:pt idx="151">
                  <c:v>45685</c:v>
                </c:pt>
                <c:pt idx="152">
                  <c:v>45686</c:v>
                </c:pt>
                <c:pt idx="153">
                  <c:v>45687</c:v>
                </c:pt>
                <c:pt idx="154">
                  <c:v>45688</c:v>
                </c:pt>
                <c:pt idx="155">
                  <c:v>45689</c:v>
                </c:pt>
                <c:pt idx="156">
                  <c:v>45690</c:v>
                </c:pt>
                <c:pt idx="157">
                  <c:v>45691</c:v>
                </c:pt>
                <c:pt idx="158">
                  <c:v>45692</c:v>
                </c:pt>
                <c:pt idx="159">
                  <c:v>45693</c:v>
                </c:pt>
                <c:pt idx="160">
                  <c:v>45694</c:v>
                </c:pt>
                <c:pt idx="161">
                  <c:v>45695</c:v>
                </c:pt>
                <c:pt idx="162">
                  <c:v>45696</c:v>
                </c:pt>
                <c:pt idx="163">
                  <c:v>45697</c:v>
                </c:pt>
                <c:pt idx="164">
                  <c:v>45698</c:v>
                </c:pt>
                <c:pt idx="165">
                  <c:v>45699</c:v>
                </c:pt>
                <c:pt idx="166">
                  <c:v>45700</c:v>
                </c:pt>
                <c:pt idx="167">
                  <c:v>45701</c:v>
                </c:pt>
                <c:pt idx="168">
                  <c:v>45702</c:v>
                </c:pt>
                <c:pt idx="169">
                  <c:v>45703</c:v>
                </c:pt>
                <c:pt idx="170">
                  <c:v>45704</c:v>
                </c:pt>
                <c:pt idx="171">
                  <c:v>45705</c:v>
                </c:pt>
                <c:pt idx="172">
                  <c:v>45706</c:v>
                </c:pt>
                <c:pt idx="173">
                  <c:v>45707</c:v>
                </c:pt>
                <c:pt idx="174">
                  <c:v>45708</c:v>
                </c:pt>
                <c:pt idx="175">
                  <c:v>45709</c:v>
                </c:pt>
                <c:pt idx="176">
                  <c:v>45710</c:v>
                </c:pt>
                <c:pt idx="177">
                  <c:v>45711</c:v>
                </c:pt>
                <c:pt idx="178">
                  <c:v>45712</c:v>
                </c:pt>
                <c:pt idx="179">
                  <c:v>45713</c:v>
                </c:pt>
                <c:pt idx="180">
                  <c:v>45714</c:v>
                </c:pt>
                <c:pt idx="181">
                  <c:v>45715</c:v>
                </c:pt>
                <c:pt idx="182">
                  <c:v>45716</c:v>
                </c:pt>
                <c:pt idx="183">
                  <c:v>45717</c:v>
                </c:pt>
                <c:pt idx="184">
                  <c:v>45718</c:v>
                </c:pt>
                <c:pt idx="185">
                  <c:v>45719</c:v>
                </c:pt>
                <c:pt idx="186">
                  <c:v>45720</c:v>
                </c:pt>
                <c:pt idx="187">
                  <c:v>45721</c:v>
                </c:pt>
                <c:pt idx="188">
                  <c:v>45722</c:v>
                </c:pt>
                <c:pt idx="189">
                  <c:v>45723</c:v>
                </c:pt>
                <c:pt idx="190">
                  <c:v>45724</c:v>
                </c:pt>
                <c:pt idx="191">
                  <c:v>45725</c:v>
                </c:pt>
                <c:pt idx="192">
                  <c:v>45726</c:v>
                </c:pt>
                <c:pt idx="193">
                  <c:v>45727</c:v>
                </c:pt>
                <c:pt idx="194">
                  <c:v>45728</c:v>
                </c:pt>
                <c:pt idx="195">
                  <c:v>45729</c:v>
                </c:pt>
              </c:numCache>
            </c:numRef>
          </c:cat>
          <c:val>
            <c:numRef>
              <c:f>'[4-20 pressure data v4.xlsx]corp prod'!$D$5:$D$200</c:f>
              <c:numCache>
                <c:formatCode>0.00</c:formatCode>
                <c:ptCount val="196"/>
                <c:pt idx="0">
                  <c:v>433.27</c:v>
                </c:pt>
                <c:pt idx="1">
                  <c:v>428.75</c:v>
                </c:pt>
                <c:pt idx="2">
                  <c:v>450.61</c:v>
                </c:pt>
                <c:pt idx="3">
                  <c:v>481.16</c:v>
                </c:pt>
                <c:pt idx="4">
                  <c:v>424.04</c:v>
                </c:pt>
                <c:pt idx="5">
                  <c:v>426</c:v>
                </c:pt>
                <c:pt idx="6">
                  <c:v>407.52</c:v>
                </c:pt>
                <c:pt idx="7">
                  <c:v>417.66</c:v>
                </c:pt>
                <c:pt idx="8">
                  <c:v>456.59</c:v>
                </c:pt>
                <c:pt idx="9">
                  <c:v>466.67</c:v>
                </c:pt>
                <c:pt idx="10">
                  <c:v>461.6</c:v>
                </c:pt>
                <c:pt idx="11">
                  <c:v>411.61</c:v>
                </c:pt>
                <c:pt idx="12">
                  <c:v>446.83</c:v>
                </c:pt>
                <c:pt idx="13">
                  <c:v>450.16</c:v>
                </c:pt>
                <c:pt idx="14">
                  <c:v>472.56</c:v>
                </c:pt>
                <c:pt idx="15">
                  <c:v>524.62</c:v>
                </c:pt>
                <c:pt idx="16">
                  <c:v>478.64</c:v>
                </c:pt>
                <c:pt idx="17">
                  <c:v>480.27</c:v>
                </c:pt>
                <c:pt idx="18">
                  <c:v>454.39</c:v>
                </c:pt>
                <c:pt idx="19">
                  <c:v>435.64</c:v>
                </c:pt>
                <c:pt idx="20">
                  <c:v>400.86</c:v>
                </c:pt>
                <c:pt idx="21">
                  <c:v>394.1</c:v>
                </c:pt>
                <c:pt idx="22">
                  <c:v>422.84</c:v>
                </c:pt>
                <c:pt idx="23">
                  <c:v>379.74</c:v>
                </c:pt>
                <c:pt idx="24">
                  <c:v>484.97</c:v>
                </c:pt>
                <c:pt idx="25">
                  <c:v>550.39</c:v>
                </c:pt>
                <c:pt idx="26">
                  <c:v>521.80999999999995</c:v>
                </c:pt>
                <c:pt idx="27">
                  <c:v>424.47</c:v>
                </c:pt>
                <c:pt idx="28">
                  <c:v>396.69</c:v>
                </c:pt>
                <c:pt idx="29">
                  <c:v>489.53</c:v>
                </c:pt>
                <c:pt idx="30">
                  <c:v>498.2</c:v>
                </c:pt>
                <c:pt idx="31">
                  <c:v>484.02</c:v>
                </c:pt>
                <c:pt idx="32">
                  <c:v>485.03</c:v>
                </c:pt>
                <c:pt idx="33">
                  <c:v>457.65</c:v>
                </c:pt>
                <c:pt idx="34">
                  <c:v>501.57</c:v>
                </c:pt>
                <c:pt idx="35">
                  <c:v>501.22</c:v>
                </c:pt>
                <c:pt idx="36">
                  <c:v>421.18</c:v>
                </c:pt>
                <c:pt idx="37">
                  <c:v>251</c:v>
                </c:pt>
                <c:pt idx="38">
                  <c:v>123.87</c:v>
                </c:pt>
                <c:pt idx="39">
                  <c:v>107.54</c:v>
                </c:pt>
                <c:pt idx="40">
                  <c:v>133.43</c:v>
                </c:pt>
                <c:pt idx="41">
                  <c:v>125.55</c:v>
                </c:pt>
                <c:pt idx="42">
                  <c:v>125.37</c:v>
                </c:pt>
                <c:pt idx="43">
                  <c:v>139.03</c:v>
                </c:pt>
                <c:pt idx="44">
                  <c:v>182.21</c:v>
                </c:pt>
                <c:pt idx="45">
                  <c:v>148.79</c:v>
                </c:pt>
                <c:pt idx="46">
                  <c:v>134.88999999999999</c:v>
                </c:pt>
                <c:pt idx="47">
                  <c:v>118</c:v>
                </c:pt>
                <c:pt idx="48">
                  <c:v>113.98</c:v>
                </c:pt>
                <c:pt idx="49">
                  <c:v>125.2</c:v>
                </c:pt>
                <c:pt idx="50">
                  <c:v>195.29</c:v>
                </c:pt>
                <c:pt idx="51">
                  <c:v>159.84</c:v>
                </c:pt>
                <c:pt idx="52">
                  <c:v>187.82</c:v>
                </c:pt>
                <c:pt idx="53">
                  <c:v>166.82</c:v>
                </c:pt>
                <c:pt idx="54">
                  <c:v>135.30000000000001</c:v>
                </c:pt>
                <c:pt idx="55">
                  <c:v>129.61000000000001</c:v>
                </c:pt>
                <c:pt idx="56">
                  <c:v>124.18</c:v>
                </c:pt>
                <c:pt idx="57">
                  <c:v>103.23</c:v>
                </c:pt>
                <c:pt idx="58">
                  <c:v>90.62</c:v>
                </c:pt>
                <c:pt idx="59">
                  <c:v>81.510000000000005</c:v>
                </c:pt>
                <c:pt idx="60">
                  <c:v>114.11</c:v>
                </c:pt>
                <c:pt idx="61">
                  <c:v>97.57</c:v>
                </c:pt>
                <c:pt idx="62">
                  <c:v>80.739999999999995</c:v>
                </c:pt>
                <c:pt idx="63">
                  <c:v>163.95</c:v>
                </c:pt>
                <c:pt idx="64">
                  <c:v>191.42</c:v>
                </c:pt>
                <c:pt idx="65">
                  <c:v>227.12</c:v>
                </c:pt>
                <c:pt idx="66">
                  <c:v>100.81</c:v>
                </c:pt>
                <c:pt idx="67">
                  <c:v>123.84</c:v>
                </c:pt>
                <c:pt idx="68">
                  <c:v>119.56</c:v>
                </c:pt>
                <c:pt idx="69">
                  <c:v>154.46</c:v>
                </c:pt>
                <c:pt idx="70">
                  <c:v>139.41999999999999</c:v>
                </c:pt>
                <c:pt idx="71">
                  <c:v>141.53</c:v>
                </c:pt>
                <c:pt idx="72">
                  <c:v>160.81</c:v>
                </c:pt>
                <c:pt idx="73">
                  <c:v>133.77000000000001</c:v>
                </c:pt>
                <c:pt idx="74">
                  <c:v>91.79</c:v>
                </c:pt>
                <c:pt idx="75">
                  <c:v>141.44999999999999</c:v>
                </c:pt>
                <c:pt idx="76">
                  <c:v>111.82</c:v>
                </c:pt>
                <c:pt idx="77">
                  <c:v>108.97</c:v>
                </c:pt>
                <c:pt idx="78">
                  <c:v>109.37</c:v>
                </c:pt>
                <c:pt idx="79">
                  <c:v>93.63</c:v>
                </c:pt>
                <c:pt idx="80">
                  <c:v>133.94</c:v>
                </c:pt>
                <c:pt idx="81">
                  <c:v>104.85</c:v>
                </c:pt>
                <c:pt idx="82">
                  <c:v>111.49</c:v>
                </c:pt>
                <c:pt idx="83">
                  <c:v>99.89</c:v>
                </c:pt>
                <c:pt idx="84">
                  <c:v>101.75</c:v>
                </c:pt>
                <c:pt idx="85">
                  <c:v>104.51</c:v>
                </c:pt>
                <c:pt idx="86">
                  <c:v>97.29</c:v>
                </c:pt>
                <c:pt idx="87">
                  <c:v>192.7</c:v>
                </c:pt>
                <c:pt idx="88">
                  <c:v>192.06</c:v>
                </c:pt>
                <c:pt idx="89">
                  <c:v>178.7</c:v>
                </c:pt>
                <c:pt idx="90">
                  <c:v>86.4</c:v>
                </c:pt>
                <c:pt idx="91">
                  <c:v>377.7</c:v>
                </c:pt>
                <c:pt idx="92">
                  <c:v>481.18</c:v>
                </c:pt>
                <c:pt idx="93">
                  <c:v>458.51</c:v>
                </c:pt>
                <c:pt idx="94">
                  <c:v>404.18</c:v>
                </c:pt>
                <c:pt idx="95">
                  <c:v>454.75</c:v>
                </c:pt>
                <c:pt idx="96">
                  <c:v>430.42</c:v>
                </c:pt>
                <c:pt idx="97">
                  <c:v>476.41</c:v>
                </c:pt>
                <c:pt idx="98">
                  <c:v>440.29</c:v>
                </c:pt>
                <c:pt idx="99">
                  <c:v>437.1</c:v>
                </c:pt>
                <c:pt idx="100">
                  <c:v>432.06</c:v>
                </c:pt>
                <c:pt idx="101">
                  <c:v>423.9</c:v>
                </c:pt>
                <c:pt idx="102">
                  <c:v>410.51</c:v>
                </c:pt>
                <c:pt idx="103">
                  <c:v>420.26</c:v>
                </c:pt>
                <c:pt idx="104">
                  <c:v>575.73</c:v>
                </c:pt>
                <c:pt idx="105">
                  <c:v>644.99</c:v>
                </c:pt>
                <c:pt idx="106">
                  <c:v>567.94000000000005</c:v>
                </c:pt>
                <c:pt idx="107">
                  <c:v>597.66</c:v>
                </c:pt>
                <c:pt idx="108">
                  <c:v>411.21</c:v>
                </c:pt>
                <c:pt idx="109">
                  <c:v>564.35</c:v>
                </c:pt>
                <c:pt idx="110">
                  <c:v>562.29999999999995</c:v>
                </c:pt>
                <c:pt idx="111">
                  <c:v>482.74</c:v>
                </c:pt>
                <c:pt idx="112">
                  <c:v>528.20000000000005</c:v>
                </c:pt>
                <c:pt idx="113">
                  <c:v>437.03</c:v>
                </c:pt>
                <c:pt idx="114">
                  <c:v>454.55</c:v>
                </c:pt>
                <c:pt idx="115">
                  <c:v>487.22</c:v>
                </c:pt>
                <c:pt idx="116">
                  <c:v>415.12</c:v>
                </c:pt>
                <c:pt idx="117">
                  <c:v>496.56</c:v>
                </c:pt>
                <c:pt idx="118">
                  <c:v>435.58</c:v>
                </c:pt>
                <c:pt idx="119">
                  <c:v>433.53</c:v>
                </c:pt>
                <c:pt idx="120">
                  <c:v>389.67</c:v>
                </c:pt>
                <c:pt idx="121">
                  <c:v>360.02</c:v>
                </c:pt>
                <c:pt idx="122">
                  <c:v>400.37</c:v>
                </c:pt>
                <c:pt idx="123">
                  <c:v>441.32</c:v>
                </c:pt>
                <c:pt idx="124">
                  <c:v>437.62</c:v>
                </c:pt>
                <c:pt idx="125">
                  <c:v>404.03</c:v>
                </c:pt>
                <c:pt idx="126">
                  <c:v>417.42</c:v>
                </c:pt>
                <c:pt idx="127">
                  <c:v>436.57</c:v>
                </c:pt>
                <c:pt idx="128">
                  <c:v>399.66</c:v>
                </c:pt>
                <c:pt idx="129">
                  <c:v>407.35</c:v>
                </c:pt>
                <c:pt idx="130">
                  <c:v>539.66</c:v>
                </c:pt>
                <c:pt idx="131">
                  <c:v>431.13</c:v>
                </c:pt>
                <c:pt idx="132">
                  <c:v>430.83</c:v>
                </c:pt>
                <c:pt idx="133">
                  <c:v>530.5</c:v>
                </c:pt>
                <c:pt idx="134">
                  <c:v>603</c:v>
                </c:pt>
                <c:pt idx="135">
                  <c:v>535.4</c:v>
                </c:pt>
                <c:pt idx="136">
                  <c:v>473.8</c:v>
                </c:pt>
                <c:pt idx="137">
                  <c:v>470.4</c:v>
                </c:pt>
                <c:pt idx="138">
                  <c:v>464.4</c:v>
                </c:pt>
                <c:pt idx="139">
                  <c:v>437.4</c:v>
                </c:pt>
                <c:pt idx="140">
                  <c:v>438.9</c:v>
                </c:pt>
                <c:pt idx="141">
                  <c:v>323.39999999999998</c:v>
                </c:pt>
                <c:pt idx="142">
                  <c:v>380.4</c:v>
                </c:pt>
                <c:pt idx="143">
                  <c:v>411.7</c:v>
                </c:pt>
                <c:pt idx="144">
                  <c:v>441.6</c:v>
                </c:pt>
                <c:pt idx="145">
                  <c:v>419.5</c:v>
                </c:pt>
                <c:pt idx="146">
                  <c:v>421.6</c:v>
                </c:pt>
                <c:pt idx="147">
                  <c:v>439.6</c:v>
                </c:pt>
                <c:pt idx="148">
                  <c:v>435</c:v>
                </c:pt>
                <c:pt idx="149">
                  <c:v>390.5</c:v>
                </c:pt>
                <c:pt idx="150">
                  <c:v>409.2</c:v>
                </c:pt>
                <c:pt idx="151">
                  <c:v>380.1</c:v>
                </c:pt>
                <c:pt idx="152">
                  <c:v>430.3</c:v>
                </c:pt>
                <c:pt idx="153">
                  <c:v>387.1</c:v>
                </c:pt>
                <c:pt idx="154">
                  <c:v>445.3</c:v>
                </c:pt>
                <c:pt idx="155">
                  <c:v>407.48</c:v>
                </c:pt>
                <c:pt idx="156">
                  <c:v>258.2</c:v>
                </c:pt>
                <c:pt idx="157">
                  <c:v>388.89</c:v>
                </c:pt>
                <c:pt idx="158">
                  <c:v>393.78</c:v>
                </c:pt>
                <c:pt idx="159">
                  <c:v>416</c:v>
                </c:pt>
                <c:pt idx="160">
                  <c:v>381.28</c:v>
                </c:pt>
                <c:pt idx="161">
                  <c:v>386.98</c:v>
                </c:pt>
                <c:pt idx="162">
                  <c:v>366.86</c:v>
                </c:pt>
                <c:pt idx="163">
                  <c:v>386.48</c:v>
                </c:pt>
                <c:pt idx="164">
                  <c:v>80.64</c:v>
                </c:pt>
                <c:pt idx="165">
                  <c:v>82.59</c:v>
                </c:pt>
                <c:pt idx="166">
                  <c:v>112.41</c:v>
                </c:pt>
                <c:pt idx="167">
                  <c:v>106.93</c:v>
                </c:pt>
                <c:pt idx="168">
                  <c:v>95.66</c:v>
                </c:pt>
                <c:pt idx="169">
                  <c:v>134.11000000000001</c:v>
                </c:pt>
                <c:pt idx="170">
                  <c:v>105.87</c:v>
                </c:pt>
                <c:pt idx="171">
                  <c:v>123.49</c:v>
                </c:pt>
                <c:pt idx="172">
                  <c:v>104.07</c:v>
                </c:pt>
                <c:pt idx="173">
                  <c:v>129.49</c:v>
                </c:pt>
                <c:pt idx="174">
                  <c:v>246.41</c:v>
                </c:pt>
                <c:pt idx="175">
                  <c:v>393.12</c:v>
                </c:pt>
                <c:pt idx="176">
                  <c:v>411.74</c:v>
                </c:pt>
                <c:pt idx="177">
                  <c:v>489.3</c:v>
                </c:pt>
                <c:pt idx="178">
                  <c:v>426.34</c:v>
                </c:pt>
                <c:pt idx="179">
                  <c:v>397.49</c:v>
                </c:pt>
                <c:pt idx="180" formatCode="General">
                  <c:v>417.46</c:v>
                </c:pt>
                <c:pt idx="181" formatCode="General">
                  <c:v>414.95</c:v>
                </c:pt>
                <c:pt idx="182" formatCode="General">
                  <c:v>375.4</c:v>
                </c:pt>
                <c:pt idx="183" formatCode="General">
                  <c:v>341.39</c:v>
                </c:pt>
                <c:pt idx="184" formatCode="General">
                  <c:v>356.62</c:v>
                </c:pt>
                <c:pt idx="185" formatCode="General">
                  <c:v>200.89</c:v>
                </c:pt>
                <c:pt idx="186" formatCode="General">
                  <c:v>125.36</c:v>
                </c:pt>
                <c:pt idx="187" formatCode="General">
                  <c:v>138.13</c:v>
                </c:pt>
                <c:pt idx="188" formatCode="General">
                  <c:v>207.94</c:v>
                </c:pt>
                <c:pt idx="189" formatCode="General">
                  <c:v>339.63</c:v>
                </c:pt>
                <c:pt idx="190" formatCode="General">
                  <c:v>350.79</c:v>
                </c:pt>
                <c:pt idx="191" formatCode="General">
                  <c:v>404.45</c:v>
                </c:pt>
                <c:pt idx="192" formatCode="General">
                  <c:v>511.26</c:v>
                </c:pt>
                <c:pt idx="193" formatCode="General">
                  <c:v>536.66</c:v>
                </c:pt>
                <c:pt idx="194" formatCode="General">
                  <c:v>401.8</c:v>
                </c:pt>
                <c:pt idx="195" formatCode="General">
                  <c:v>419.27</c:v>
                </c:pt>
              </c:numCache>
            </c:numRef>
          </c:val>
          <c:extLst>
            <c:ext xmlns:c16="http://schemas.microsoft.com/office/drawing/2014/chart" uri="{C3380CC4-5D6E-409C-BE32-E72D297353CC}">
              <c16:uniqueId val="{00000001-9C46-496E-A8A5-6776E2DB549A}"/>
            </c:ext>
          </c:extLst>
        </c:ser>
        <c:dLbls>
          <c:showLegendKey val="0"/>
          <c:showVal val="0"/>
          <c:showCatName val="0"/>
          <c:showSerName val="0"/>
          <c:showPercent val="0"/>
          <c:showBubbleSize val="0"/>
        </c:dLbls>
        <c:axId val="1323638751"/>
        <c:axId val="1323639231"/>
        <c:extLst>
          <c:ext xmlns:c15="http://schemas.microsoft.com/office/drawing/2012/chart" uri="{02D57815-91ED-43cb-92C2-25804820EDAC}">
            <c15:filteredAreaSeries>
              <c15:ser>
                <c:idx val="3"/>
                <c:order val="3"/>
                <c:tx>
                  <c:strRef>
                    <c:extLst>
                      <c:ext uri="{02D57815-91ED-43cb-92C2-25804820EDAC}">
                        <c15:formulaRef>
                          <c15:sqref>'[4-20 pressure data v4.xlsx]corp prod'!$G$4</c15:sqref>
                        </c15:formulaRef>
                      </c:ext>
                    </c:extLst>
                    <c:strCache>
                      <c:ptCount val="1"/>
                      <c:pt idx="0">
                        <c:v>6:1 (boe)</c:v>
                      </c:pt>
                    </c:strCache>
                  </c:strRef>
                </c:tx>
                <c:spPr>
                  <a:solidFill>
                    <a:schemeClr val="accent4"/>
                  </a:solidFill>
                  <a:ln>
                    <a:noFill/>
                  </a:ln>
                  <a:effectLst/>
                </c:spPr>
                <c:cat>
                  <c:numRef>
                    <c:extLst>
                      <c:ext uri="{02D57815-91ED-43cb-92C2-25804820EDAC}">
                        <c15:formulaRef>
                          <c15:sqref>'[4-20 pressure data v4.xlsx]corp prod'!$B$5:$B$200</c15:sqref>
                        </c15:formulaRef>
                      </c:ext>
                    </c:extLst>
                    <c:numCache>
                      <c:formatCode>yyyy\-mm\-dd</c:formatCode>
                      <c:ptCount val="196"/>
                      <c:pt idx="0">
                        <c:v>45536</c:v>
                      </c:pt>
                      <c:pt idx="1">
                        <c:v>45537</c:v>
                      </c:pt>
                      <c:pt idx="2">
                        <c:v>45538</c:v>
                      </c:pt>
                      <c:pt idx="3">
                        <c:v>45539</c:v>
                      </c:pt>
                      <c:pt idx="4">
                        <c:v>45540</c:v>
                      </c:pt>
                      <c:pt idx="5">
                        <c:v>45541</c:v>
                      </c:pt>
                      <c:pt idx="6">
                        <c:v>45542</c:v>
                      </c:pt>
                      <c:pt idx="7">
                        <c:v>45543</c:v>
                      </c:pt>
                      <c:pt idx="8">
                        <c:v>45544</c:v>
                      </c:pt>
                      <c:pt idx="9">
                        <c:v>45545</c:v>
                      </c:pt>
                      <c:pt idx="10">
                        <c:v>45546</c:v>
                      </c:pt>
                      <c:pt idx="11">
                        <c:v>45547</c:v>
                      </c:pt>
                      <c:pt idx="12">
                        <c:v>45548</c:v>
                      </c:pt>
                      <c:pt idx="13">
                        <c:v>45549</c:v>
                      </c:pt>
                      <c:pt idx="14">
                        <c:v>45550</c:v>
                      </c:pt>
                      <c:pt idx="15">
                        <c:v>45551</c:v>
                      </c:pt>
                      <c:pt idx="16">
                        <c:v>45552</c:v>
                      </c:pt>
                      <c:pt idx="17">
                        <c:v>45553</c:v>
                      </c:pt>
                      <c:pt idx="18">
                        <c:v>45554</c:v>
                      </c:pt>
                      <c:pt idx="19">
                        <c:v>45555</c:v>
                      </c:pt>
                      <c:pt idx="20">
                        <c:v>45556</c:v>
                      </c:pt>
                      <c:pt idx="21">
                        <c:v>45557</c:v>
                      </c:pt>
                      <c:pt idx="22">
                        <c:v>45558</c:v>
                      </c:pt>
                      <c:pt idx="23">
                        <c:v>45559</c:v>
                      </c:pt>
                      <c:pt idx="24">
                        <c:v>45560</c:v>
                      </c:pt>
                      <c:pt idx="25">
                        <c:v>45561</c:v>
                      </c:pt>
                      <c:pt idx="26">
                        <c:v>45562</c:v>
                      </c:pt>
                      <c:pt idx="27">
                        <c:v>45563</c:v>
                      </c:pt>
                      <c:pt idx="28">
                        <c:v>45564</c:v>
                      </c:pt>
                      <c:pt idx="29">
                        <c:v>45565</c:v>
                      </c:pt>
                      <c:pt idx="30">
                        <c:v>45566</c:v>
                      </c:pt>
                      <c:pt idx="31">
                        <c:v>45567</c:v>
                      </c:pt>
                      <c:pt idx="32">
                        <c:v>45568</c:v>
                      </c:pt>
                      <c:pt idx="33">
                        <c:v>45569</c:v>
                      </c:pt>
                      <c:pt idx="34">
                        <c:v>45570</c:v>
                      </c:pt>
                      <c:pt idx="35">
                        <c:v>45571</c:v>
                      </c:pt>
                      <c:pt idx="36">
                        <c:v>45572</c:v>
                      </c:pt>
                      <c:pt idx="37">
                        <c:v>45573</c:v>
                      </c:pt>
                      <c:pt idx="38">
                        <c:v>45574</c:v>
                      </c:pt>
                      <c:pt idx="39">
                        <c:v>45575</c:v>
                      </c:pt>
                      <c:pt idx="40">
                        <c:v>45576</c:v>
                      </c:pt>
                      <c:pt idx="41">
                        <c:v>45577</c:v>
                      </c:pt>
                      <c:pt idx="42">
                        <c:v>45578</c:v>
                      </c:pt>
                      <c:pt idx="43">
                        <c:v>45579</c:v>
                      </c:pt>
                      <c:pt idx="44">
                        <c:v>45580</c:v>
                      </c:pt>
                      <c:pt idx="45">
                        <c:v>45581</c:v>
                      </c:pt>
                      <c:pt idx="46">
                        <c:v>45582</c:v>
                      </c:pt>
                      <c:pt idx="47">
                        <c:v>45583</c:v>
                      </c:pt>
                      <c:pt idx="48">
                        <c:v>45584</c:v>
                      </c:pt>
                      <c:pt idx="49">
                        <c:v>45585</c:v>
                      </c:pt>
                      <c:pt idx="50">
                        <c:v>45586</c:v>
                      </c:pt>
                      <c:pt idx="51">
                        <c:v>45587</c:v>
                      </c:pt>
                      <c:pt idx="52">
                        <c:v>45588</c:v>
                      </c:pt>
                      <c:pt idx="53">
                        <c:v>45589</c:v>
                      </c:pt>
                      <c:pt idx="54">
                        <c:v>45590</c:v>
                      </c:pt>
                      <c:pt idx="55">
                        <c:v>45591</c:v>
                      </c:pt>
                      <c:pt idx="56">
                        <c:v>45592</c:v>
                      </c:pt>
                      <c:pt idx="57">
                        <c:v>45593</c:v>
                      </c:pt>
                      <c:pt idx="58">
                        <c:v>45594</c:v>
                      </c:pt>
                      <c:pt idx="59">
                        <c:v>45595</c:v>
                      </c:pt>
                      <c:pt idx="60">
                        <c:v>45596</c:v>
                      </c:pt>
                      <c:pt idx="61">
                        <c:v>45597</c:v>
                      </c:pt>
                      <c:pt idx="62">
                        <c:v>45598</c:v>
                      </c:pt>
                      <c:pt idx="63">
                        <c:v>45599</c:v>
                      </c:pt>
                      <c:pt idx="64">
                        <c:v>45600</c:v>
                      </c:pt>
                      <c:pt idx="65">
                        <c:v>45601</c:v>
                      </c:pt>
                      <c:pt idx="66">
                        <c:v>45602</c:v>
                      </c:pt>
                      <c:pt idx="67">
                        <c:v>45603</c:v>
                      </c:pt>
                      <c:pt idx="68">
                        <c:v>45604</c:v>
                      </c:pt>
                      <c:pt idx="69">
                        <c:v>45605</c:v>
                      </c:pt>
                      <c:pt idx="70">
                        <c:v>45606</c:v>
                      </c:pt>
                      <c:pt idx="71">
                        <c:v>45607</c:v>
                      </c:pt>
                      <c:pt idx="72">
                        <c:v>45608</c:v>
                      </c:pt>
                      <c:pt idx="73">
                        <c:v>45609</c:v>
                      </c:pt>
                      <c:pt idx="74">
                        <c:v>45610</c:v>
                      </c:pt>
                      <c:pt idx="75">
                        <c:v>45611</c:v>
                      </c:pt>
                      <c:pt idx="76">
                        <c:v>45612</c:v>
                      </c:pt>
                      <c:pt idx="77">
                        <c:v>45613</c:v>
                      </c:pt>
                      <c:pt idx="78">
                        <c:v>45614</c:v>
                      </c:pt>
                      <c:pt idx="79">
                        <c:v>45615</c:v>
                      </c:pt>
                      <c:pt idx="80">
                        <c:v>45616</c:v>
                      </c:pt>
                      <c:pt idx="81">
                        <c:v>45617</c:v>
                      </c:pt>
                      <c:pt idx="82">
                        <c:v>45618</c:v>
                      </c:pt>
                      <c:pt idx="83">
                        <c:v>45619</c:v>
                      </c:pt>
                      <c:pt idx="84">
                        <c:v>45620</c:v>
                      </c:pt>
                      <c:pt idx="85">
                        <c:v>45621</c:v>
                      </c:pt>
                      <c:pt idx="86">
                        <c:v>45622</c:v>
                      </c:pt>
                      <c:pt idx="87">
                        <c:v>45623</c:v>
                      </c:pt>
                      <c:pt idx="88">
                        <c:v>45624</c:v>
                      </c:pt>
                      <c:pt idx="89">
                        <c:v>45625</c:v>
                      </c:pt>
                      <c:pt idx="90">
                        <c:v>45626</c:v>
                      </c:pt>
                      <c:pt idx="91">
                        <c:v>45627</c:v>
                      </c:pt>
                      <c:pt idx="92">
                        <c:v>45628</c:v>
                      </c:pt>
                      <c:pt idx="93">
                        <c:v>45629</c:v>
                      </c:pt>
                      <c:pt idx="94">
                        <c:v>45630</c:v>
                      </c:pt>
                      <c:pt idx="95">
                        <c:v>45631</c:v>
                      </c:pt>
                      <c:pt idx="96">
                        <c:v>45632</c:v>
                      </c:pt>
                      <c:pt idx="97">
                        <c:v>45633</c:v>
                      </c:pt>
                      <c:pt idx="98">
                        <c:v>45634</c:v>
                      </c:pt>
                      <c:pt idx="99">
                        <c:v>45635</c:v>
                      </c:pt>
                      <c:pt idx="100">
                        <c:v>45636</c:v>
                      </c:pt>
                      <c:pt idx="101">
                        <c:v>45637</c:v>
                      </c:pt>
                      <c:pt idx="102">
                        <c:v>45638</c:v>
                      </c:pt>
                      <c:pt idx="103">
                        <c:v>45639</c:v>
                      </c:pt>
                      <c:pt idx="104">
                        <c:v>45640</c:v>
                      </c:pt>
                      <c:pt idx="105">
                        <c:v>45641</c:v>
                      </c:pt>
                      <c:pt idx="106">
                        <c:v>45642</c:v>
                      </c:pt>
                      <c:pt idx="107">
                        <c:v>45643</c:v>
                      </c:pt>
                      <c:pt idx="108">
                        <c:v>45644</c:v>
                      </c:pt>
                      <c:pt idx="109">
                        <c:v>45645</c:v>
                      </c:pt>
                      <c:pt idx="110">
                        <c:v>45646</c:v>
                      </c:pt>
                      <c:pt idx="111">
                        <c:v>45647</c:v>
                      </c:pt>
                      <c:pt idx="112">
                        <c:v>45648</c:v>
                      </c:pt>
                      <c:pt idx="113">
                        <c:v>45649</c:v>
                      </c:pt>
                      <c:pt idx="114">
                        <c:v>45650</c:v>
                      </c:pt>
                      <c:pt idx="115">
                        <c:v>45651</c:v>
                      </c:pt>
                      <c:pt idx="116">
                        <c:v>45652</c:v>
                      </c:pt>
                      <c:pt idx="117">
                        <c:v>45653</c:v>
                      </c:pt>
                      <c:pt idx="118">
                        <c:v>45654</c:v>
                      </c:pt>
                      <c:pt idx="119">
                        <c:v>45655</c:v>
                      </c:pt>
                      <c:pt idx="120">
                        <c:v>45656</c:v>
                      </c:pt>
                      <c:pt idx="121">
                        <c:v>45657</c:v>
                      </c:pt>
                      <c:pt idx="122">
                        <c:v>45658</c:v>
                      </c:pt>
                      <c:pt idx="123">
                        <c:v>45659</c:v>
                      </c:pt>
                      <c:pt idx="124">
                        <c:v>45660</c:v>
                      </c:pt>
                      <c:pt idx="125">
                        <c:v>45661</c:v>
                      </c:pt>
                      <c:pt idx="126">
                        <c:v>45662</c:v>
                      </c:pt>
                      <c:pt idx="127">
                        <c:v>45663</c:v>
                      </c:pt>
                      <c:pt idx="128">
                        <c:v>45664</c:v>
                      </c:pt>
                      <c:pt idx="129">
                        <c:v>45665</c:v>
                      </c:pt>
                      <c:pt idx="130">
                        <c:v>45666</c:v>
                      </c:pt>
                      <c:pt idx="131">
                        <c:v>45667</c:v>
                      </c:pt>
                      <c:pt idx="132">
                        <c:v>45668</c:v>
                      </c:pt>
                      <c:pt idx="133">
                        <c:v>45667</c:v>
                      </c:pt>
                      <c:pt idx="134">
                        <c:v>45668</c:v>
                      </c:pt>
                      <c:pt idx="135">
                        <c:v>45669</c:v>
                      </c:pt>
                      <c:pt idx="136">
                        <c:v>45670</c:v>
                      </c:pt>
                      <c:pt idx="137">
                        <c:v>45671</c:v>
                      </c:pt>
                      <c:pt idx="138">
                        <c:v>45672</c:v>
                      </c:pt>
                      <c:pt idx="139">
                        <c:v>45673</c:v>
                      </c:pt>
                      <c:pt idx="140">
                        <c:v>45674</c:v>
                      </c:pt>
                      <c:pt idx="141">
                        <c:v>45675</c:v>
                      </c:pt>
                      <c:pt idx="142">
                        <c:v>45676</c:v>
                      </c:pt>
                      <c:pt idx="143">
                        <c:v>45677</c:v>
                      </c:pt>
                      <c:pt idx="144">
                        <c:v>45678</c:v>
                      </c:pt>
                      <c:pt idx="145">
                        <c:v>45679</c:v>
                      </c:pt>
                      <c:pt idx="146">
                        <c:v>45680</c:v>
                      </c:pt>
                      <c:pt idx="147">
                        <c:v>45681</c:v>
                      </c:pt>
                      <c:pt idx="148">
                        <c:v>45682</c:v>
                      </c:pt>
                      <c:pt idx="149">
                        <c:v>45683</c:v>
                      </c:pt>
                      <c:pt idx="150">
                        <c:v>45684</c:v>
                      </c:pt>
                      <c:pt idx="151">
                        <c:v>45685</c:v>
                      </c:pt>
                      <c:pt idx="152">
                        <c:v>45686</c:v>
                      </c:pt>
                      <c:pt idx="153">
                        <c:v>45687</c:v>
                      </c:pt>
                      <c:pt idx="154">
                        <c:v>45688</c:v>
                      </c:pt>
                      <c:pt idx="155">
                        <c:v>45689</c:v>
                      </c:pt>
                      <c:pt idx="156">
                        <c:v>45690</c:v>
                      </c:pt>
                      <c:pt idx="157">
                        <c:v>45691</c:v>
                      </c:pt>
                      <c:pt idx="158">
                        <c:v>45692</c:v>
                      </c:pt>
                      <c:pt idx="159">
                        <c:v>45693</c:v>
                      </c:pt>
                      <c:pt idx="160">
                        <c:v>45694</c:v>
                      </c:pt>
                      <c:pt idx="161">
                        <c:v>45695</c:v>
                      </c:pt>
                      <c:pt idx="162">
                        <c:v>45696</c:v>
                      </c:pt>
                      <c:pt idx="163">
                        <c:v>45697</c:v>
                      </c:pt>
                      <c:pt idx="164">
                        <c:v>45698</c:v>
                      </c:pt>
                      <c:pt idx="165">
                        <c:v>45699</c:v>
                      </c:pt>
                      <c:pt idx="166">
                        <c:v>45700</c:v>
                      </c:pt>
                      <c:pt idx="167">
                        <c:v>45701</c:v>
                      </c:pt>
                      <c:pt idx="168">
                        <c:v>45702</c:v>
                      </c:pt>
                      <c:pt idx="169">
                        <c:v>45703</c:v>
                      </c:pt>
                      <c:pt idx="170">
                        <c:v>45704</c:v>
                      </c:pt>
                      <c:pt idx="171">
                        <c:v>45705</c:v>
                      </c:pt>
                      <c:pt idx="172">
                        <c:v>45706</c:v>
                      </c:pt>
                      <c:pt idx="173">
                        <c:v>45707</c:v>
                      </c:pt>
                      <c:pt idx="174">
                        <c:v>45708</c:v>
                      </c:pt>
                      <c:pt idx="175">
                        <c:v>45709</c:v>
                      </c:pt>
                      <c:pt idx="176">
                        <c:v>45710</c:v>
                      </c:pt>
                      <c:pt idx="177">
                        <c:v>45711</c:v>
                      </c:pt>
                      <c:pt idx="178">
                        <c:v>45712</c:v>
                      </c:pt>
                      <c:pt idx="179">
                        <c:v>45713</c:v>
                      </c:pt>
                      <c:pt idx="180">
                        <c:v>45714</c:v>
                      </c:pt>
                      <c:pt idx="181">
                        <c:v>45715</c:v>
                      </c:pt>
                      <c:pt idx="182">
                        <c:v>45716</c:v>
                      </c:pt>
                      <c:pt idx="183">
                        <c:v>45717</c:v>
                      </c:pt>
                      <c:pt idx="184">
                        <c:v>45718</c:v>
                      </c:pt>
                      <c:pt idx="185">
                        <c:v>45719</c:v>
                      </c:pt>
                      <c:pt idx="186">
                        <c:v>45720</c:v>
                      </c:pt>
                      <c:pt idx="187">
                        <c:v>45721</c:v>
                      </c:pt>
                      <c:pt idx="188">
                        <c:v>45722</c:v>
                      </c:pt>
                      <c:pt idx="189">
                        <c:v>45723</c:v>
                      </c:pt>
                      <c:pt idx="190">
                        <c:v>45724</c:v>
                      </c:pt>
                      <c:pt idx="191">
                        <c:v>45725</c:v>
                      </c:pt>
                      <c:pt idx="192">
                        <c:v>45726</c:v>
                      </c:pt>
                      <c:pt idx="193">
                        <c:v>45727</c:v>
                      </c:pt>
                      <c:pt idx="194">
                        <c:v>45728</c:v>
                      </c:pt>
                      <c:pt idx="195">
                        <c:v>45729</c:v>
                      </c:pt>
                    </c:numCache>
                  </c:numRef>
                </c:cat>
                <c:val>
                  <c:numRef>
                    <c:extLst>
                      <c:ext uri="{02D57815-91ED-43cb-92C2-25804820EDAC}">
                        <c15:formulaRef>
                          <c15:sqref>'[4-20 pressure data v4.xlsx]corp prod'!$G$5:$G$300</c15:sqref>
                        </c15:formulaRef>
                      </c:ext>
                    </c:extLst>
                    <c:numCache>
                      <c:formatCode>0.00</c:formatCode>
                      <c:ptCount val="296"/>
                      <c:pt idx="0">
                        <c:v>766.42</c:v>
                      </c:pt>
                      <c:pt idx="1">
                        <c:v>765.52</c:v>
                      </c:pt>
                      <c:pt idx="2">
                        <c:v>795.14</c:v>
                      </c:pt>
                      <c:pt idx="3">
                        <c:v>818.79</c:v>
                      </c:pt>
                      <c:pt idx="4">
                        <c:v>760.41</c:v>
                      </c:pt>
                      <c:pt idx="5">
                        <c:v>761.79</c:v>
                      </c:pt>
                      <c:pt idx="6">
                        <c:v>743.14</c:v>
                      </c:pt>
                      <c:pt idx="7">
                        <c:v>753.62</c:v>
                      </c:pt>
                      <c:pt idx="8">
                        <c:v>799.2</c:v>
                      </c:pt>
                      <c:pt idx="9">
                        <c:v>804.27</c:v>
                      </c:pt>
                      <c:pt idx="10">
                        <c:v>799.59</c:v>
                      </c:pt>
                      <c:pt idx="11">
                        <c:v>750.34</c:v>
                      </c:pt>
                      <c:pt idx="12">
                        <c:v>784.22</c:v>
                      </c:pt>
                      <c:pt idx="13">
                        <c:v>748.96</c:v>
                      </c:pt>
                      <c:pt idx="14">
                        <c:v>812.02</c:v>
                      </c:pt>
                      <c:pt idx="15">
                        <c:v>870.56</c:v>
                      </c:pt>
                      <c:pt idx="16">
                        <c:v>817.3</c:v>
                      </c:pt>
                      <c:pt idx="17">
                        <c:v>781.25</c:v>
                      </c:pt>
                      <c:pt idx="18">
                        <c:v>802.82</c:v>
                      </c:pt>
                      <c:pt idx="19">
                        <c:v>468.12</c:v>
                      </c:pt>
                      <c:pt idx="20">
                        <c:v>400.86</c:v>
                      </c:pt>
                      <c:pt idx="21">
                        <c:v>394.1</c:v>
                      </c:pt>
                      <c:pt idx="22">
                        <c:v>429.8</c:v>
                      </c:pt>
                      <c:pt idx="23">
                        <c:v>379.74</c:v>
                      </c:pt>
                      <c:pt idx="24">
                        <c:v>484.97</c:v>
                      </c:pt>
                      <c:pt idx="25">
                        <c:v>550.39</c:v>
                      </c:pt>
                      <c:pt idx="26">
                        <c:v>528.70000000000005</c:v>
                      </c:pt>
                      <c:pt idx="27">
                        <c:v>424.58</c:v>
                      </c:pt>
                      <c:pt idx="28">
                        <c:v>396.69</c:v>
                      </c:pt>
                      <c:pt idx="29">
                        <c:v>489.53</c:v>
                      </c:pt>
                      <c:pt idx="30">
                        <c:v>498.2</c:v>
                      </c:pt>
                      <c:pt idx="31">
                        <c:v>484.02</c:v>
                      </c:pt>
                      <c:pt idx="32">
                        <c:v>834.22</c:v>
                      </c:pt>
                      <c:pt idx="33">
                        <c:v>932.1</c:v>
                      </c:pt>
                      <c:pt idx="34">
                        <c:v>953.52</c:v>
                      </c:pt>
                      <c:pt idx="35">
                        <c:v>942.88</c:v>
                      </c:pt>
                      <c:pt idx="36">
                        <c:v>899.4</c:v>
                      </c:pt>
                      <c:pt idx="37">
                        <c:v>712.27</c:v>
                      </c:pt>
                      <c:pt idx="38">
                        <c:v>573.98</c:v>
                      </c:pt>
                      <c:pt idx="39">
                        <c:v>550.52</c:v>
                      </c:pt>
                      <c:pt idx="40">
                        <c:v>569.94000000000005</c:v>
                      </c:pt>
                      <c:pt idx="41">
                        <c:v>556.58000000000004</c:v>
                      </c:pt>
                      <c:pt idx="42">
                        <c:v>548.29</c:v>
                      </c:pt>
                      <c:pt idx="43">
                        <c:v>556.85</c:v>
                      </c:pt>
                      <c:pt idx="44">
                        <c:v>600.32000000000005</c:v>
                      </c:pt>
                      <c:pt idx="45">
                        <c:v>563.42999999999995</c:v>
                      </c:pt>
                      <c:pt idx="46">
                        <c:v>547.77</c:v>
                      </c:pt>
                      <c:pt idx="47">
                        <c:v>527.23</c:v>
                      </c:pt>
                      <c:pt idx="48">
                        <c:v>521.34</c:v>
                      </c:pt>
                      <c:pt idx="49">
                        <c:v>529.89</c:v>
                      </c:pt>
                      <c:pt idx="50">
                        <c:v>599.04</c:v>
                      </c:pt>
                      <c:pt idx="51">
                        <c:v>563.59</c:v>
                      </c:pt>
                      <c:pt idx="52">
                        <c:v>589.82000000000005</c:v>
                      </c:pt>
                      <c:pt idx="53">
                        <c:v>566.67999999999995</c:v>
                      </c:pt>
                      <c:pt idx="54">
                        <c:v>533.99</c:v>
                      </c:pt>
                      <c:pt idx="55">
                        <c:v>525.13</c:v>
                      </c:pt>
                      <c:pt idx="56">
                        <c:v>518.66</c:v>
                      </c:pt>
                      <c:pt idx="57">
                        <c:v>492.81</c:v>
                      </c:pt>
                      <c:pt idx="58">
                        <c:v>482.77</c:v>
                      </c:pt>
                      <c:pt idx="59">
                        <c:v>472.84</c:v>
                      </c:pt>
                      <c:pt idx="60">
                        <c:v>505.68</c:v>
                      </c:pt>
                      <c:pt idx="61">
                        <c:v>488.67</c:v>
                      </c:pt>
                      <c:pt idx="62">
                        <c:v>486.5</c:v>
                      </c:pt>
                      <c:pt idx="63">
                        <c:v>552.64</c:v>
                      </c:pt>
                      <c:pt idx="64">
                        <c:v>581.41</c:v>
                      </c:pt>
                      <c:pt idx="65">
                        <c:v>609.83000000000004</c:v>
                      </c:pt>
                      <c:pt idx="66">
                        <c:v>487.37</c:v>
                      </c:pt>
                      <c:pt idx="67">
                        <c:v>510.12</c:v>
                      </c:pt>
                      <c:pt idx="68">
                        <c:v>505.97</c:v>
                      </c:pt>
                      <c:pt idx="69">
                        <c:v>528.4</c:v>
                      </c:pt>
                      <c:pt idx="70">
                        <c:v>511.29</c:v>
                      </c:pt>
                      <c:pt idx="71">
                        <c:v>511.51</c:v>
                      </c:pt>
                      <c:pt idx="72">
                        <c:v>530.04</c:v>
                      </c:pt>
                      <c:pt idx="73">
                        <c:v>503.19</c:v>
                      </c:pt>
                      <c:pt idx="74">
                        <c:v>457.2</c:v>
                      </c:pt>
                      <c:pt idx="75">
                        <c:v>510.42</c:v>
                      </c:pt>
                      <c:pt idx="76">
                        <c:v>480.14</c:v>
                      </c:pt>
                      <c:pt idx="77">
                        <c:v>477.57</c:v>
                      </c:pt>
                      <c:pt idx="78">
                        <c:v>477.04</c:v>
                      </c:pt>
                      <c:pt idx="79">
                        <c:v>459.38</c:v>
                      </c:pt>
                      <c:pt idx="80">
                        <c:v>498.48</c:v>
                      </c:pt>
                      <c:pt idx="81">
                        <c:v>478.02</c:v>
                      </c:pt>
                      <c:pt idx="82">
                        <c:v>482.11</c:v>
                      </c:pt>
                      <c:pt idx="83">
                        <c:v>470.04</c:v>
                      </c:pt>
                      <c:pt idx="84">
                        <c:v>469.55</c:v>
                      </c:pt>
                      <c:pt idx="85">
                        <c:v>470.3</c:v>
                      </c:pt>
                      <c:pt idx="86">
                        <c:v>470.65</c:v>
                      </c:pt>
                      <c:pt idx="87">
                        <c:v>566.54999999999995</c:v>
                      </c:pt>
                      <c:pt idx="88">
                        <c:v>564.86</c:v>
                      </c:pt>
                      <c:pt idx="89">
                        <c:v>437.05</c:v>
                      </c:pt>
                      <c:pt idx="90">
                        <c:v>425.56</c:v>
                      </c:pt>
                      <c:pt idx="91">
                        <c:v>441.24</c:v>
                      </c:pt>
                      <c:pt idx="92">
                        <c:v>835.67</c:v>
                      </c:pt>
                      <c:pt idx="93">
                        <c:v>849.7</c:v>
                      </c:pt>
                      <c:pt idx="94">
                        <c:v>792.12</c:v>
                      </c:pt>
                      <c:pt idx="95">
                        <c:v>842.16</c:v>
                      </c:pt>
                      <c:pt idx="96">
                        <c:v>815.97</c:v>
                      </c:pt>
                      <c:pt idx="97">
                        <c:v>858.14</c:v>
                      </c:pt>
                      <c:pt idx="98">
                        <c:v>816.76</c:v>
                      </c:pt>
                      <c:pt idx="99">
                        <c:v>812.35</c:v>
                      </c:pt>
                      <c:pt idx="100">
                        <c:v>805.24</c:v>
                      </c:pt>
                      <c:pt idx="101">
                        <c:v>795.97</c:v>
                      </c:pt>
                      <c:pt idx="102">
                        <c:v>781.07</c:v>
                      </c:pt>
                      <c:pt idx="103">
                        <c:v>789.21</c:v>
                      </c:pt>
                      <c:pt idx="104">
                        <c:v>942.33</c:v>
                      </c:pt>
                      <c:pt idx="105">
                        <c:v>1010.2</c:v>
                      </c:pt>
                      <c:pt idx="106">
                        <c:v>942.1</c:v>
                      </c:pt>
                      <c:pt idx="107">
                        <c:v>967.36</c:v>
                      </c:pt>
                      <c:pt idx="108">
                        <c:v>781.97</c:v>
                      </c:pt>
                      <c:pt idx="109">
                        <c:v>934.29</c:v>
                      </c:pt>
                      <c:pt idx="110">
                        <c:v>935.57</c:v>
                      </c:pt>
                      <c:pt idx="111">
                        <c:v>854.6</c:v>
                      </c:pt>
                      <c:pt idx="112">
                        <c:v>900.53</c:v>
                      </c:pt>
                      <c:pt idx="113">
                        <c:v>808.38</c:v>
                      </c:pt>
                      <c:pt idx="114">
                        <c:v>824.56</c:v>
                      </c:pt>
                      <c:pt idx="115">
                        <c:v>856.95</c:v>
                      </c:pt>
                      <c:pt idx="116">
                        <c:v>783.93</c:v>
                      </c:pt>
                      <c:pt idx="117">
                        <c:v>864.68</c:v>
                      </c:pt>
                      <c:pt idx="118">
                        <c:v>802.08</c:v>
                      </c:pt>
                      <c:pt idx="119">
                        <c:v>795.7</c:v>
                      </c:pt>
                      <c:pt idx="120">
                        <c:v>753.27</c:v>
                      </c:pt>
                      <c:pt idx="121">
                        <c:v>712.4</c:v>
                      </c:pt>
                      <c:pt idx="122">
                        <c:v>763.94</c:v>
                      </c:pt>
                      <c:pt idx="123">
                        <c:v>801.84</c:v>
                      </c:pt>
                      <c:pt idx="124">
                        <c:v>796.87</c:v>
                      </c:pt>
                      <c:pt idx="125">
                        <c:v>765.3</c:v>
                      </c:pt>
                      <c:pt idx="126">
                        <c:v>743.13</c:v>
                      </c:pt>
                      <c:pt idx="127">
                        <c:v>794.92</c:v>
                      </c:pt>
                      <c:pt idx="128">
                        <c:v>768.96</c:v>
                      </c:pt>
                      <c:pt idx="129">
                        <c:v>681.18</c:v>
                      </c:pt>
                      <c:pt idx="130">
                        <c:v>903.24</c:v>
                      </c:pt>
                      <c:pt idx="131">
                        <c:v>773.04</c:v>
                      </c:pt>
                      <c:pt idx="132">
                        <c:v>772.52</c:v>
                      </c:pt>
                      <c:pt idx="133">
                        <c:v>897.34</c:v>
                      </c:pt>
                      <c:pt idx="134">
                        <c:v>964.96</c:v>
                      </c:pt>
                      <c:pt idx="135">
                        <c:v>895.78</c:v>
                      </c:pt>
                      <c:pt idx="136">
                        <c:v>833.19</c:v>
                      </c:pt>
                      <c:pt idx="137">
                        <c:v>820.5</c:v>
                      </c:pt>
                      <c:pt idx="138">
                        <c:v>825.05</c:v>
                      </c:pt>
                      <c:pt idx="139">
                        <c:v>798.49</c:v>
                      </c:pt>
                      <c:pt idx="140">
                        <c:v>799.56</c:v>
                      </c:pt>
                      <c:pt idx="141">
                        <c:v>682.81</c:v>
                      </c:pt>
                      <c:pt idx="142">
                        <c:v>737.74</c:v>
                      </c:pt>
                      <c:pt idx="143">
                        <c:v>768.11</c:v>
                      </c:pt>
                      <c:pt idx="144">
                        <c:v>799.09</c:v>
                      </c:pt>
                      <c:pt idx="145">
                        <c:v>778.5</c:v>
                      </c:pt>
                      <c:pt idx="146">
                        <c:v>766.61</c:v>
                      </c:pt>
                      <c:pt idx="147">
                        <c:v>754.44</c:v>
                      </c:pt>
                      <c:pt idx="148">
                        <c:v>796.29</c:v>
                      </c:pt>
                      <c:pt idx="149">
                        <c:v>750.94</c:v>
                      </c:pt>
                      <c:pt idx="150">
                        <c:v>769.83</c:v>
                      </c:pt>
                      <c:pt idx="151">
                        <c:v>726.83</c:v>
                      </c:pt>
                      <c:pt idx="152">
                        <c:v>790.4</c:v>
                      </c:pt>
                      <c:pt idx="153">
                        <c:v>746.72</c:v>
                      </c:pt>
                      <c:pt idx="154">
                        <c:v>820.83</c:v>
                      </c:pt>
                      <c:pt idx="155">
                        <c:v>764.35</c:v>
                      </c:pt>
                      <c:pt idx="156">
                        <c:v>611.23</c:v>
                      </c:pt>
                      <c:pt idx="157">
                        <c:v>746.35</c:v>
                      </c:pt>
                      <c:pt idx="158">
                        <c:v>750.93</c:v>
                      </c:pt>
                      <c:pt idx="159">
                        <c:v>770.91</c:v>
                      </c:pt>
                      <c:pt idx="160">
                        <c:v>737.09</c:v>
                      </c:pt>
                      <c:pt idx="161">
                        <c:v>742.39</c:v>
                      </c:pt>
                      <c:pt idx="162">
                        <c:v>721.16</c:v>
                      </c:pt>
                      <c:pt idx="163">
                        <c:v>739.3</c:v>
                      </c:pt>
                      <c:pt idx="164">
                        <c:v>429.09</c:v>
                      </c:pt>
                      <c:pt idx="165">
                        <c:v>401.33</c:v>
                      </c:pt>
                      <c:pt idx="166">
                        <c:v>477.28</c:v>
                      </c:pt>
                      <c:pt idx="167">
                        <c:v>457.94</c:v>
                      </c:pt>
                      <c:pt idx="168">
                        <c:v>441.6</c:v>
                      </c:pt>
                      <c:pt idx="169">
                        <c:v>480.14</c:v>
                      </c:pt>
                      <c:pt idx="170">
                        <c:v>453.04</c:v>
                      </c:pt>
                      <c:pt idx="171">
                        <c:v>467.53</c:v>
                      </c:pt>
                      <c:pt idx="172">
                        <c:v>445.69</c:v>
                      </c:pt>
                      <c:pt idx="173">
                        <c:v>474.34</c:v>
                      </c:pt>
                      <c:pt idx="174">
                        <c:v>593.30999999999995</c:v>
                      </c:pt>
                      <c:pt idx="175">
                        <c:v>745.32</c:v>
                      </c:pt>
                      <c:pt idx="176">
                        <c:v>774.76</c:v>
                      </c:pt>
                      <c:pt idx="177">
                        <c:v>849.6</c:v>
                      </c:pt>
                      <c:pt idx="178">
                        <c:v>784.29</c:v>
                      </c:pt>
                      <c:pt idx="179">
                        <c:v>751.96</c:v>
                      </c:pt>
                      <c:pt idx="180" formatCode="General">
                        <c:v>769.55</c:v>
                      </c:pt>
                      <c:pt idx="181" formatCode="General">
                        <c:v>769.17</c:v>
                      </c:pt>
                      <c:pt idx="182" formatCode="General">
                        <c:v>728.23</c:v>
                      </c:pt>
                      <c:pt idx="183" formatCode="General">
                        <c:v>694.57</c:v>
                      </c:pt>
                      <c:pt idx="184" formatCode="General">
                        <c:v>708.94</c:v>
                      </c:pt>
                      <c:pt idx="185" formatCode="General">
                        <c:v>552.15</c:v>
                      </c:pt>
                      <c:pt idx="186" formatCode="General">
                        <c:v>476.67</c:v>
                      </c:pt>
                      <c:pt idx="187" formatCode="General">
                        <c:v>489.16</c:v>
                      </c:pt>
                      <c:pt idx="188" formatCode="General">
                        <c:v>556.41999999999996</c:v>
                      </c:pt>
                      <c:pt idx="189" formatCode="General">
                        <c:v>697.63</c:v>
                      </c:pt>
                      <c:pt idx="190" formatCode="General">
                        <c:v>691.37</c:v>
                      </c:pt>
                      <c:pt idx="191" formatCode="General">
                        <c:v>758.51</c:v>
                      </c:pt>
                      <c:pt idx="192" formatCode="General">
                        <c:v>864.97</c:v>
                      </c:pt>
                      <c:pt idx="193" formatCode="General">
                        <c:v>889.04</c:v>
                      </c:pt>
                      <c:pt idx="194" formatCode="General">
                        <c:v>751.64</c:v>
                      </c:pt>
                      <c:pt idx="195" formatCode="General">
                        <c:v>769.11</c:v>
                      </c:pt>
                      <c:pt idx="196" formatCode="General">
                        <c:v>776.31</c:v>
                      </c:pt>
                      <c:pt idx="197" formatCode="General">
                        <c:v>779.68</c:v>
                      </c:pt>
                      <c:pt idx="198" formatCode="General">
                        <c:v>741.7</c:v>
                      </c:pt>
                      <c:pt idx="199" formatCode="General">
                        <c:v>750.42</c:v>
                      </c:pt>
                      <c:pt idx="200" formatCode="General">
                        <c:v>727.8</c:v>
                      </c:pt>
                      <c:pt idx="201" formatCode="General">
                        <c:v>682.51</c:v>
                      </c:pt>
                      <c:pt idx="202" formatCode="General">
                        <c:v>769.78</c:v>
                      </c:pt>
                      <c:pt idx="203" formatCode="General">
                        <c:v>775.92</c:v>
                      </c:pt>
                      <c:pt idx="204" formatCode="General">
                        <c:v>724.12</c:v>
                      </c:pt>
                      <c:pt idx="205" formatCode="General">
                        <c:v>756.67</c:v>
                      </c:pt>
                      <c:pt idx="206" formatCode="General">
                        <c:v>761.87</c:v>
                      </c:pt>
                      <c:pt idx="207" formatCode="General">
                        <c:v>725.59</c:v>
                      </c:pt>
                      <c:pt idx="208" formatCode="General">
                        <c:v>702.65</c:v>
                      </c:pt>
                      <c:pt idx="209" formatCode="General">
                        <c:v>725.26</c:v>
                      </c:pt>
                      <c:pt idx="210" formatCode="General">
                        <c:v>771.8</c:v>
                      </c:pt>
                      <c:pt idx="211" formatCode="General">
                        <c:v>741.86</c:v>
                      </c:pt>
                      <c:pt idx="212" formatCode="General">
                        <c:v>725.78</c:v>
                      </c:pt>
                      <c:pt idx="213" formatCode="General">
                        <c:v>728.52</c:v>
                      </c:pt>
                    </c:numCache>
                  </c:numRef>
                </c:val>
                <c:extLst>
                  <c:ext xmlns:c16="http://schemas.microsoft.com/office/drawing/2014/chart" uri="{C3380CC4-5D6E-409C-BE32-E72D297353CC}">
                    <c16:uniqueId val="{00000003-9C46-496E-A8A5-6776E2DB549A}"/>
                  </c:ext>
                </c:extLst>
              </c15:ser>
            </c15:filteredAreaSeries>
          </c:ext>
        </c:extLst>
      </c:areaChart>
      <c:lineChart>
        <c:grouping val="standard"/>
        <c:varyColors val="0"/>
        <c:ser>
          <c:idx val="2"/>
          <c:order val="2"/>
          <c:tx>
            <c:strRef>
              <c:f>'[4-20 pressure data v4.xlsx]corp prod'!$J$4</c:f>
              <c:strCache>
                <c:ptCount val="1"/>
                <c:pt idx="0">
                  <c:v>%oil</c:v>
                </c:pt>
              </c:strCache>
            </c:strRef>
          </c:tx>
          <c:spPr>
            <a:ln w="22225" cap="rnd">
              <a:solidFill>
                <a:srgbClr val="FFFF00"/>
              </a:solidFill>
              <a:prstDash val="solid"/>
              <a:round/>
            </a:ln>
            <a:effectLst>
              <a:outerShdw blurRad="50800" dist="38100" dir="5400000" algn="t" rotWithShape="0">
                <a:prstClr val="black">
                  <a:alpha val="40000"/>
                </a:prstClr>
              </a:outerShdw>
            </a:effectLst>
          </c:spPr>
          <c:marker>
            <c:symbol val="none"/>
          </c:marker>
          <c:val>
            <c:numRef>
              <c:f>'[4-20 pressure data v4.xlsx]corp prod'!$J$5:$J$200</c:f>
              <c:numCache>
                <c:formatCode>0%</c:formatCode>
                <c:ptCount val="196"/>
                <c:pt idx="0">
                  <c:v>0.56624522672512023</c:v>
                </c:pt>
                <c:pt idx="1">
                  <c:v>0.56101081617723891</c:v>
                </c:pt>
                <c:pt idx="2">
                  <c:v>0.56761911948419985</c:v>
                </c:pt>
                <c:pt idx="3">
                  <c:v>0.58852697272804988</c:v>
                </c:pt>
                <c:pt idx="4">
                  <c:v>0.55859777400788158</c:v>
                </c:pt>
                <c:pt idx="5">
                  <c:v>0.56015218542292933</c:v>
                </c:pt>
                <c:pt idx="6">
                  <c:v>0.54934467260543096</c:v>
                </c:pt>
                <c:pt idx="7">
                  <c:v>0.55515600258308784</c:v>
                </c:pt>
                <c:pt idx="8">
                  <c:v>0.57221596596596602</c:v>
                </c:pt>
                <c:pt idx="9">
                  <c:v>0.58113983280904835</c:v>
                </c:pt>
                <c:pt idx="10">
                  <c:v>0.57819841001846783</c:v>
                </c:pt>
                <c:pt idx="11">
                  <c:v>0.54953087933470157</c:v>
                </c:pt>
                <c:pt idx="12">
                  <c:v>0.5706880722246308</c:v>
                </c:pt>
                <c:pt idx="13">
                  <c:v>0.60188795129245887</c:v>
                </c:pt>
                <c:pt idx="14">
                  <c:v>0.58285304959647954</c:v>
                </c:pt>
                <c:pt idx="15">
                  <c:v>0.60345448140660407</c:v>
                </c:pt>
                <c:pt idx="16">
                  <c:v>0.5865288143888413</c:v>
                </c:pt>
                <c:pt idx="17">
                  <c:v>0.6155626666666667</c:v>
                </c:pt>
                <c:pt idx="18">
                  <c:v>0.56692450777675363</c:v>
                </c:pt>
                <c:pt idx="19">
                  <c:v>0.93075849497279894</c:v>
                </c:pt>
                <c:pt idx="20">
                  <c:v>1</c:v>
                </c:pt>
                <c:pt idx="21">
                  <c:v>1</c:v>
                </c:pt>
                <c:pt idx="22">
                  <c:v>0.98380642159143783</c:v>
                </c:pt>
                <c:pt idx="23">
                  <c:v>1</c:v>
                </c:pt>
                <c:pt idx="24">
                  <c:v>1</c:v>
                </c:pt>
                <c:pt idx="25">
                  <c:v>1</c:v>
                </c:pt>
                <c:pt idx="26">
                  <c:v>0.98698064434777122</c:v>
                </c:pt>
                <c:pt idx="27">
                  <c:v>0.9997291440953413</c:v>
                </c:pt>
                <c:pt idx="28">
                  <c:v>1</c:v>
                </c:pt>
                <c:pt idx="29">
                  <c:v>1</c:v>
                </c:pt>
                <c:pt idx="30">
                  <c:v>1</c:v>
                </c:pt>
                <c:pt idx="31">
                  <c:v>1</c:v>
                </c:pt>
                <c:pt idx="32">
                  <c:v>0.5821885513813303</c:v>
                </c:pt>
                <c:pt idx="33">
                  <c:v>0.49204305689661332</c:v>
                </c:pt>
                <c:pt idx="34">
                  <c:v>0.52700345386917236</c:v>
                </c:pt>
                <c:pt idx="35">
                  <c:v>0.53256335199954741</c:v>
                </c:pt>
                <c:pt idx="36">
                  <c:v>0.46929434437773332</c:v>
                </c:pt>
                <c:pt idx="37">
                  <c:v>0.35363696351102814</c:v>
                </c:pt>
                <c:pt idx="38">
                  <c:v>0.21732174175639118</c:v>
                </c:pt>
                <c:pt idx="39">
                  <c:v>0.19691685436799156</c:v>
                </c:pt>
                <c:pt idx="40">
                  <c:v>0.23562129346948801</c:v>
                </c:pt>
                <c:pt idx="41">
                  <c:v>0.22710721429683667</c:v>
                </c:pt>
                <c:pt idx="42">
                  <c:v>0.23017928468511173</c:v>
                </c:pt>
                <c:pt idx="43">
                  <c:v>0.25116279069767444</c:v>
                </c:pt>
                <c:pt idx="44">
                  <c:v>0.30490682746979392</c:v>
                </c:pt>
                <c:pt idx="45">
                  <c:v>0.2655431908134106</c:v>
                </c:pt>
                <c:pt idx="46">
                  <c:v>0.24776518125003799</c:v>
                </c:pt>
                <c:pt idx="47">
                  <c:v>0.22537602185004657</c:v>
                </c:pt>
                <c:pt idx="48">
                  <c:v>0.22019859081085924</c:v>
                </c:pt>
                <c:pt idx="49">
                  <c:v>0.23780407254335789</c:v>
                </c:pt>
                <c:pt idx="50">
                  <c:v>0.32735710470085466</c:v>
                </c:pt>
                <c:pt idx="51">
                  <c:v>0.28504468378312842</c:v>
                </c:pt>
                <c:pt idx="52">
                  <c:v>0.31980378194477421</c:v>
                </c:pt>
                <c:pt idx="53">
                  <c:v>0.29581362791463717</c:v>
                </c:pt>
                <c:pt idx="54">
                  <c:v>0.25488617140146186</c:v>
                </c:pt>
                <c:pt idx="55">
                  <c:v>0.24833533283821785</c:v>
                </c:pt>
                <c:pt idx="56">
                  <c:v>0.2409574673196313</c:v>
                </c:pt>
                <c:pt idx="57">
                  <c:v>0.21108202620347272</c:v>
                </c:pt>
                <c:pt idx="58">
                  <c:v>0.1893620840842084</c:v>
                </c:pt>
                <c:pt idx="59">
                  <c:v>0.17405464850689456</c:v>
                </c:pt>
                <c:pt idx="60">
                  <c:v>0.22721549860254175</c:v>
                </c:pt>
                <c:pt idx="61">
                  <c:v>0.20126738562492752</c:v>
                </c:pt>
                <c:pt idx="62">
                  <c:v>0.16765330592668726</c:v>
                </c:pt>
                <c:pt idx="63">
                  <c:v>0.29808133082416521</c:v>
                </c:pt>
                <c:pt idx="64">
                  <c:v>0.33059286905969965</c:v>
                </c:pt>
                <c:pt idx="65">
                  <c:v>0.37369704125193359</c:v>
                </c:pt>
                <c:pt idx="66">
                  <c:v>0.20845216844149894</c:v>
                </c:pt>
                <c:pt idx="67">
                  <c:v>0.24429872709689238</c:v>
                </c:pt>
                <c:pt idx="68">
                  <c:v>0.23783030614463319</c:v>
                </c:pt>
                <c:pt idx="69">
                  <c:v>0.2937452687358062</c:v>
                </c:pt>
                <c:pt idx="70">
                  <c:v>0.27414969977899051</c:v>
                </c:pt>
                <c:pt idx="71">
                  <c:v>0.27815357145184527</c:v>
                </c:pt>
                <c:pt idx="72">
                  <c:v>0.30481976203053851</c:v>
                </c:pt>
                <c:pt idx="73">
                  <c:v>0.26734765529256665</c:v>
                </c:pt>
                <c:pt idx="74">
                  <c:v>0.20241688538932634</c:v>
                </c:pt>
                <c:pt idx="75">
                  <c:v>0.27860716011650533</c:v>
                </c:pt>
                <c:pt idx="76">
                  <c:v>0.23446980741728107</c:v>
                </c:pt>
                <c:pt idx="77">
                  <c:v>0.22973246504875389</c:v>
                </c:pt>
                <c:pt idx="78">
                  <c:v>0.23082969981552914</c:v>
                </c:pt>
                <c:pt idx="79">
                  <c:v>0.20543994078976002</c:v>
                </c:pt>
                <c:pt idx="80">
                  <c:v>0.27017800781041035</c:v>
                </c:pt>
                <c:pt idx="81">
                  <c:v>0.22090428573420906</c:v>
                </c:pt>
                <c:pt idx="82">
                  <c:v>0.23279956856319095</c:v>
                </c:pt>
                <c:pt idx="83">
                  <c:v>0.21410943749468125</c:v>
                </c:pt>
                <c:pt idx="84">
                  <c:v>0.21828701238774717</c:v>
                </c:pt>
                <c:pt idx="85">
                  <c:v>0.22378977957332202</c:v>
                </c:pt>
                <c:pt idx="86">
                  <c:v>0.20832536562909443</c:v>
                </c:pt>
                <c:pt idx="87">
                  <c:v>0.34146147736298638</c:v>
                </c:pt>
                <c:pt idx="88">
                  <c:v>0.34137072312903505</c:v>
                </c:pt>
                <c:pt idx="89">
                  <c:v>0.40995690805781182</c:v>
                </c:pt>
                <c:pt idx="90">
                  <c:v>0.20463232759971184</c:v>
                </c:pt>
                <c:pt idx="91">
                  <c:v>0.85600051370380448</c:v>
                </c:pt>
                <c:pt idx="92">
                  <c:v>0.57666104243700655</c:v>
                </c:pt>
                <c:pt idx="93">
                  <c:v>0.54057118198579879</c:v>
                </c:pt>
                <c:pt idx="94">
                  <c:v>0.51126302412092439</c:v>
                </c:pt>
                <c:pt idx="95">
                  <c:v>0.54093244355783532</c:v>
                </c:pt>
                <c:pt idx="96">
                  <c:v>0.52845080088728758</c:v>
                </c:pt>
                <c:pt idx="97">
                  <c:v>0.5560825350952836</c:v>
                </c:pt>
                <c:pt idx="98">
                  <c:v>0.54000971317563706</c:v>
                </c:pt>
                <c:pt idx="99">
                  <c:v>0.53900617549906649</c:v>
                </c:pt>
                <c:pt idx="100">
                  <c:v>0.53750848608282409</c:v>
                </c:pt>
                <c:pt idx="101">
                  <c:v>0.53350419404416416</c:v>
                </c:pt>
                <c:pt idx="102">
                  <c:v>0.52653411345974122</c:v>
                </c:pt>
                <c:pt idx="103">
                  <c:v>0.53345750814105242</c:v>
                </c:pt>
                <c:pt idx="104">
                  <c:v>0.6117549053940764</c:v>
                </c:pt>
                <c:pt idx="105">
                  <c:v>0.63921665676763673</c:v>
                </c:pt>
                <c:pt idx="106">
                  <c:v>0.6036531861444292</c:v>
                </c:pt>
                <c:pt idx="107">
                  <c:v>0.61861837027235644</c:v>
                </c:pt>
                <c:pt idx="108">
                  <c:v>0.52684459335609635</c:v>
                </c:pt>
                <c:pt idx="109">
                  <c:v>0.60485502360080923</c:v>
                </c:pt>
                <c:pt idx="110">
                  <c:v>0.6018363136911189</c:v>
                </c:pt>
                <c:pt idx="111">
                  <c:v>0.56576175988766675</c:v>
                </c:pt>
                <c:pt idx="112">
                  <c:v>0.58738372587994481</c:v>
                </c:pt>
                <c:pt idx="113">
                  <c:v>0.54157079591281321</c:v>
                </c:pt>
                <c:pt idx="114">
                  <c:v>0.55217934413505376</c:v>
                </c:pt>
                <c:pt idx="115">
                  <c:v>0.56943423381371927</c:v>
                </c:pt>
                <c:pt idx="116">
                  <c:v>0.53049592012892299</c:v>
                </c:pt>
                <c:pt idx="117">
                  <c:v>0.57514147815762295</c:v>
                </c:pt>
                <c:pt idx="118">
                  <c:v>0.54399394906576237</c:v>
                </c:pt>
                <c:pt idx="119">
                  <c:v>0.54576683004482429</c:v>
                </c:pt>
                <c:pt idx="120">
                  <c:v>0.518293573353512</c:v>
                </c:pt>
                <c:pt idx="121">
                  <c:v>0.50637516376567482</c:v>
                </c:pt>
                <c:pt idx="122">
                  <c:v>0.52506305032681455</c:v>
                </c:pt>
                <c:pt idx="123">
                  <c:v>0.55131530812464669</c:v>
                </c:pt>
                <c:pt idx="124">
                  <c:v>0.55010227515153032</c:v>
                </c:pt>
                <c:pt idx="125">
                  <c:v>0.52889716451064928</c:v>
                </c:pt>
                <c:pt idx="126">
                  <c:v>0.56259335513301845</c:v>
                </c:pt>
                <c:pt idx="127">
                  <c:v>0.55012873412838181</c:v>
                </c:pt>
                <c:pt idx="128">
                  <c:v>0.52069461783881255</c:v>
                </c:pt>
                <c:pt idx="129">
                  <c:v>0.59879424919502422</c:v>
                </c:pt>
                <c:pt idx="130">
                  <c:v>0.59830535996339107</c:v>
                </c:pt>
                <c:pt idx="131">
                  <c:v>0.55862137362447828</c:v>
                </c:pt>
                <c:pt idx="132">
                  <c:v>0.55860473946737077</c:v>
                </c:pt>
                <c:pt idx="133">
                  <c:v>0.59205355086514966</c:v>
                </c:pt>
                <c:pt idx="134">
                  <c:v>0.6256321505554634</c:v>
                </c:pt>
                <c:pt idx="135">
                  <c:v>0.59852493543801666</c:v>
                </c:pt>
                <c:pt idx="136">
                  <c:v>0.56952595846485599</c:v>
                </c:pt>
                <c:pt idx="137">
                  <c:v>0.5741417834653666</c:v>
                </c:pt>
                <c:pt idx="138">
                  <c:v>0.56376381229420436</c:v>
                </c:pt>
                <c:pt idx="139">
                  <c:v>0.54871069143007434</c:v>
                </c:pt>
                <c:pt idx="140">
                  <c:v>0.54981489819400675</c:v>
                </c:pt>
                <c:pt idx="141">
                  <c:v>0.47476848122708604</c:v>
                </c:pt>
                <c:pt idx="142">
                  <c:v>0.51656410117385532</c:v>
                </c:pt>
                <c:pt idx="143">
                  <c:v>0.53691528557107704</c:v>
                </c:pt>
                <c:pt idx="144">
                  <c:v>0.55351295431887104</c:v>
                </c:pt>
                <c:pt idx="145">
                  <c:v>0.5397773496039393</c:v>
                </c:pt>
                <c:pt idx="146">
                  <c:v>0.55087984764091258</c:v>
                </c:pt>
                <c:pt idx="147">
                  <c:v>0.58353215630136268</c:v>
                </c:pt>
                <c:pt idx="148">
                  <c:v>0.54727549008527043</c:v>
                </c:pt>
                <c:pt idx="149">
                  <c:v>0.52095595742225309</c:v>
                </c:pt>
                <c:pt idx="150">
                  <c:v>0.53249418702830487</c:v>
                </c:pt>
                <c:pt idx="151">
                  <c:v>0.52396021077831134</c:v>
                </c:pt>
                <c:pt idx="152">
                  <c:v>0.54533569500674761</c:v>
                </c:pt>
                <c:pt idx="153">
                  <c:v>0.51943164773944717</c:v>
                </c:pt>
                <c:pt idx="154">
                  <c:v>0.54344992263927971</c:v>
                </c:pt>
                <c:pt idx="155">
                  <c:v>0.53407034299295697</c:v>
                </c:pt>
                <c:pt idx="156">
                  <c:v>0.4236348564915553</c:v>
                </c:pt>
                <c:pt idx="157">
                  <c:v>0.52204059757486432</c:v>
                </c:pt>
                <c:pt idx="158">
                  <c:v>0.52537298194683046</c:v>
                </c:pt>
                <c:pt idx="159">
                  <c:v>0.54057974774400819</c:v>
                </c:pt>
                <c:pt idx="160">
                  <c:v>0.51827456619951429</c:v>
                </c:pt>
                <c:pt idx="161">
                  <c:v>0.52225245490914474</c:v>
                </c:pt>
                <c:pt idx="162">
                  <c:v>0.50973200584243905</c:v>
                </c:pt>
                <c:pt idx="163">
                  <c:v>0.52374768925560211</c:v>
                </c:pt>
                <c:pt idx="164">
                  <c:v>0.18962610796491786</c:v>
                </c:pt>
                <c:pt idx="165">
                  <c:v>0.20741451340957984</c:v>
                </c:pt>
                <c:pt idx="166">
                  <c:v>0.23715638618840096</c:v>
                </c:pt>
                <c:pt idx="167">
                  <c:v>0.23513633518219257</c:v>
                </c:pt>
                <c:pt idx="168">
                  <c:v>0.21827823067632857</c:v>
                </c:pt>
                <c:pt idx="169">
                  <c:v>0.28083128531955959</c:v>
                </c:pt>
                <c:pt idx="170">
                  <c:v>0.23531034787215255</c:v>
                </c:pt>
                <c:pt idx="171">
                  <c:v>0.26570487455350456</c:v>
                </c:pt>
                <c:pt idx="172">
                  <c:v>0.23513727777902427</c:v>
                </c:pt>
                <c:pt idx="173">
                  <c:v>0.27453935995277645</c:v>
                </c:pt>
                <c:pt idx="174">
                  <c:v>0.41653604355227447</c:v>
                </c:pt>
                <c:pt idx="175">
                  <c:v>0.52843521351008071</c:v>
                </c:pt>
                <c:pt idx="176">
                  <c:v>0.53239928063744468</c:v>
                </c:pt>
                <c:pt idx="177">
                  <c:v>0.57677534526051477</c:v>
                </c:pt>
                <c:pt idx="178">
                  <c:v>0.54452434686149265</c:v>
                </c:pt>
                <c:pt idx="179">
                  <c:v>0.52957382484883953</c:v>
                </c:pt>
                <c:pt idx="180">
                  <c:v>0.54340631971065334</c:v>
                </c:pt>
                <c:pt idx="181">
                  <c:v>0.54041585951956872</c:v>
                </c:pt>
                <c:pt idx="182">
                  <c:v>0.51648975369503236</c:v>
                </c:pt>
                <c:pt idx="183">
                  <c:v>0.49256614404115739</c:v>
                </c:pt>
                <c:pt idx="184">
                  <c:v>0.50405535024120518</c:v>
                </c:pt>
                <c:pt idx="185">
                  <c:v>0.36515439645023995</c:v>
                </c:pt>
                <c:pt idx="186">
                  <c:v>0.26451563275781298</c:v>
                </c:pt>
                <c:pt idx="187">
                  <c:v>0.28387439692534144</c:v>
                </c:pt>
                <c:pt idx="188">
                  <c:v>0.37502246504439085</c:v>
                </c:pt>
                <c:pt idx="189">
                  <c:v>0.48786128272388907</c:v>
                </c:pt>
                <c:pt idx="190">
                  <c:v>0.50839637241997782</c:v>
                </c:pt>
                <c:pt idx="191">
                  <c:v>0.53416346960927785</c:v>
                </c:pt>
                <c:pt idx="192">
                  <c:v>0.59190492155797303</c:v>
                </c:pt>
                <c:pt idx="193">
                  <c:v>0.60445349290620598</c:v>
                </c:pt>
                <c:pt idx="194">
                  <c:v>0.53552010714349074</c:v>
                </c:pt>
                <c:pt idx="195">
                  <c:v>0.54607490042603357</c:v>
                </c:pt>
              </c:numCache>
            </c:numRef>
          </c:val>
          <c:smooth val="0"/>
          <c:extLst>
            <c:ext xmlns:c16="http://schemas.microsoft.com/office/drawing/2014/chart" uri="{C3380CC4-5D6E-409C-BE32-E72D297353CC}">
              <c16:uniqueId val="{00000002-9C46-496E-A8A5-6776E2DB549A}"/>
            </c:ext>
          </c:extLst>
        </c:ser>
        <c:dLbls>
          <c:showLegendKey val="0"/>
          <c:showVal val="0"/>
          <c:showCatName val="0"/>
          <c:showSerName val="0"/>
          <c:showPercent val="0"/>
          <c:showBubbleSize val="0"/>
        </c:dLbls>
        <c:marker val="1"/>
        <c:smooth val="0"/>
        <c:axId val="1348290159"/>
        <c:axId val="1348289199"/>
      </c:lineChart>
      <c:dateAx>
        <c:axId val="1323638751"/>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23639231"/>
        <c:crosses val="autoZero"/>
        <c:auto val="1"/>
        <c:lblOffset val="100"/>
        <c:baseTimeUnit val="days"/>
      </c:dateAx>
      <c:valAx>
        <c:axId val="1323639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bbl/d, Mcf/d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3638751"/>
        <c:crosses val="autoZero"/>
        <c:crossBetween val="between"/>
      </c:valAx>
      <c:valAx>
        <c:axId val="1348289199"/>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%oil</a:t>
                </a:r>
              </a:p>
            </c:rich>
          </c:tx>
          <c:layout>
            <c:manualLayout>
              <c:xMode val="edge"/>
              <c:yMode val="edge"/>
              <c:x val="0.97014966236064881"/>
              <c:y val="0.412220188194435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8290159"/>
        <c:crosses val="max"/>
        <c:crossBetween val="between"/>
      </c:valAx>
      <c:catAx>
        <c:axId val="1348290159"/>
        <c:scaling>
          <c:orientation val="minMax"/>
        </c:scaling>
        <c:delete val="1"/>
        <c:axPos val="b"/>
        <c:majorTickMark val="out"/>
        <c:minorTickMark val="none"/>
        <c:tickLblPos val="nextTo"/>
        <c:crossAx val="1348289199"/>
        <c:crosses val="autoZero"/>
        <c:auto val="1"/>
        <c:lblAlgn val="ctr"/>
        <c:lblOffset val="100"/>
        <c:noMultiLvlLbl val="0"/>
      </c:catAx>
      <c:spPr>
        <a:noFill/>
        <a:ln>
          <a:noFill/>
        </a:ln>
        <a:effectLst/>
      </c:spPr>
    </c:plotArea>
    <c:legend>
      <c:legendPos val="r"/>
      <c:layout>
        <c:manualLayout>
          <c:xMode val="edge"/>
          <c:yMode val="edge"/>
          <c:x val="0.30195989595875045"/>
          <c:y val="0.11418364133529027"/>
          <c:w val="0.11650751039048872"/>
          <c:h val="0.21189003013248364"/>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[4-20 pressure data v4.xlsx]filter data!PivotTable2</c:name>
    <c:fmtId val="-1"/>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gradFill>
            <a:gsLst>
              <a:gs pos="56000">
                <a:srgbClr val="92D050"/>
              </a:gs>
              <a:gs pos="0">
                <a:schemeClr val="accent6">
                  <a:lumMod val="75000"/>
                </a:schemeClr>
              </a:gs>
              <a:gs pos="100000">
                <a:schemeClr val="bg1">
                  <a:alpha val="0"/>
                </a:schemeClr>
              </a:gs>
            </a:gsLst>
            <a:lin ang="5400000" scaled="1"/>
          </a:gradFill>
          <a:ln>
            <a:solidFill>
              <a:srgbClr val="00B05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0070C0"/>
          </a:solidFill>
          <a:ln w="12700">
            <a:solidFill>
              <a:srgbClr val="00B0F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rgbClr val="0070C0"/>
          </a:solidFill>
          <a:ln w="12700">
            <a:solidFill>
              <a:srgbClr val="00B0F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gradFill>
            <a:gsLst>
              <a:gs pos="56000">
                <a:srgbClr val="92D050"/>
              </a:gs>
              <a:gs pos="0">
                <a:schemeClr val="accent6">
                  <a:lumMod val="75000"/>
                </a:schemeClr>
              </a:gs>
              <a:gs pos="100000">
                <a:schemeClr val="bg1">
                  <a:alpha val="0"/>
                </a:schemeClr>
              </a:gs>
            </a:gsLst>
            <a:lin ang="5400000" scaled="1"/>
          </a:gradFill>
          <a:ln>
            <a:solidFill>
              <a:srgbClr val="00B05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0070C0"/>
          </a:solidFill>
          <a:ln w="12700">
            <a:solidFill>
              <a:srgbClr val="00B0F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gradFill>
            <a:gsLst>
              <a:gs pos="56000">
                <a:srgbClr val="92D050"/>
              </a:gs>
              <a:gs pos="0">
                <a:schemeClr val="accent6">
                  <a:lumMod val="75000"/>
                </a:schemeClr>
              </a:gs>
              <a:gs pos="100000">
                <a:schemeClr val="bg1">
                  <a:alpha val="0"/>
                </a:schemeClr>
              </a:gs>
            </a:gsLst>
            <a:lin ang="5400000" scaled="1"/>
          </a:gradFill>
          <a:ln>
            <a:solidFill>
              <a:srgbClr val="00B05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4.3991613172085026E-2"/>
          <c:y val="0.11887731383555311"/>
          <c:w val="0.93432412367684525"/>
          <c:h val="0.70735815581500017"/>
        </c:manualLayout>
      </c:layout>
      <c:areaChart>
        <c:grouping val="standard"/>
        <c:varyColors val="0"/>
        <c:ser>
          <c:idx val="0"/>
          <c:order val="0"/>
          <c:tx>
            <c:strRef>
              <c:f>'filter data'!$B$3</c:f>
              <c:strCache>
                <c:ptCount val="1"/>
                <c:pt idx="0">
                  <c:v> Water (bbl/d)</c:v>
                </c:pt>
              </c:strCache>
            </c:strRef>
          </c:tx>
          <c:spPr>
            <a:solidFill>
              <a:srgbClr val="0070C0"/>
            </a:solidFill>
            <a:ln w="12700">
              <a:solidFill>
                <a:srgbClr val="00B0F0"/>
              </a:solidFill>
            </a:ln>
            <a:effectLst/>
          </c:spPr>
          <c:cat>
            <c:strRef>
              <c:f>'filter data'!$A$4:$A$175</c:f>
              <c:strCache>
                <c:ptCount val="171"/>
                <c:pt idx="0">
                  <c:v>2024-08-08</c:v>
                </c:pt>
                <c:pt idx="1">
                  <c:v>2024-08-09</c:v>
                </c:pt>
                <c:pt idx="2">
                  <c:v>2024-08-10</c:v>
                </c:pt>
                <c:pt idx="3">
                  <c:v>2024-08-11</c:v>
                </c:pt>
                <c:pt idx="4">
                  <c:v>2024-08-12</c:v>
                </c:pt>
                <c:pt idx="5">
                  <c:v>2024-08-13</c:v>
                </c:pt>
                <c:pt idx="6">
                  <c:v>2024-08-14</c:v>
                </c:pt>
                <c:pt idx="7">
                  <c:v>2024-08-15</c:v>
                </c:pt>
                <c:pt idx="8">
                  <c:v>2024-08-16</c:v>
                </c:pt>
                <c:pt idx="9">
                  <c:v>2024-08-17</c:v>
                </c:pt>
                <c:pt idx="10">
                  <c:v>2024-08-18</c:v>
                </c:pt>
                <c:pt idx="11">
                  <c:v>2024-08-19</c:v>
                </c:pt>
                <c:pt idx="12">
                  <c:v>2024-08-20</c:v>
                </c:pt>
                <c:pt idx="13">
                  <c:v>2024-08-21</c:v>
                </c:pt>
                <c:pt idx="14">
                  <c:v>2024-08-22</c:v>
                </c:pt>
                <c:pt idx="15">
                  <c:v>2024-08-23</c:v>
                </c:pt>
                <c:pt idx="16">
                  <c:v>2024-08-24</c:v>
                </c:pt>
                <c:pt idx="17">
                  <c:v>2024-08-25</c:v>
                </c:pt>
                <c:pt idx="18">
                  <c:v>2024-08-26</c:v>
                </c:pt>
                <c:pt idx="19">
                  <c:v>2024-08-27</c:v>
                </c:pt>
                <c:pt idx="20">
                  <c:v>2024-08-28</c:v>
                </c:pt>
                <c:pt idx="21">
                  <c:v>2024-08-29</c:v>
                </c:pt>
                <c:pt idx="22">
                  <c:v>2024-08-30</c:v>
                </c:pt>
                <c:pt idx="23">
                  <c:v>2024-08-31</c:v>
                </c:pt>
                <c:pt idx="24">
                  <c:v>2024-09-01</c:v>
                </c:pt>
                <c:pt idx="25">
                  <c:v>2024-09-02</c:v>
                </c:pt>
                <c:pt idx="26">
                  <c:v>2024-09-03</c:v>
                </c:pt>
                <c:pt idx="27">
                  <c:v>2024-09-04</c:v>
                </c:pt>
                <c:pt idx="28">
                  <c:v>2024-09-05</c:v>
                </c:pt>
                <c:pt idx="29">
                  <c:v>2024-09-06</c:v>
                </c:pt>
                <c:pt idx="30">
                  <c:v>2024-09-07</c:v>
                </c:pt>
                <c:pt idx="31">
                  <c:v>2024-09-08</c:v>
                </c:pt>
                <c:pt idx="32">
                  <c:v>2024-09-09</c:v>
                </c:pt>
                <c:pt idx="33">
                  <c:v>2024-09-10</c:v>
                </c:pt>
                <c:pt idx="34">
                  <c:v>2024-09-11</c:v>
                </c:pt>
                <c:pt idx="35">
                  <c:v>2024-09-12</c:v>
                </c:pt>
                <c:pt idx="36">
                  <c:v>2024-09-13</c:v>
                </c:pt>
                <c:pt idx="37">
                  <c:v>2024-09-14</c:v>
                </c:pt>
                <c:pt idx="38">
                  <c:v>2024-09-15</c:v>
                </c:pt>
                <c:pt idx="39">
                  <c:v>2024-09-16</c:v>
                </c:pt>
                <c:pt idx="40">
                  <c:v>2024-09-17</c:v>
                </c:pt>
                <c:pt idx="41">
                  <c:v>2024-09-18</c:v>
                </c:pt>
                <c:pt idx="42">
                  <c:v>2024-09-19</c:v>
                </c:pt>
                <c:pt idx="43">
                  <c:v>2024-09-20</c:v>
                </c:pt>
                <c:pt idx="44">
                  <c:v>2024-09-21</c:v>
                </c:pt>
                <c:pt idx="45">
                  <c:v>2024-09-22</c:v>
                </c:pt>
                <c:pt idx="46">
                  <c:v>2024-09-23</c:v>
                </c:pt>
                <c:pt idx="47">
                  <c:v>2024-09-24</c:v>
                </c:pt>
                <c:pt idx="48">
                  <c:v>2024-09-25</c:v>
                </c:pt>
                <c:pt idx="49">
                  <c:v>2024-09-26</c:v>
                </c:pt>
                <c:pt idx="50">
                  <c:v>2024-09-27</c:v>
                </c:pt>
                <c:pt idx="51">
                  <c:v>2024-09-28</c:v>
                </c:pt>
                <c:pt idx="52">
                  <c:v>2024-09-29</c:v>
                </c:pt>
                <c:pt idx="53">
                  <c:v>2024-09-30</c:v>
                </c:pt>
                <c:pt idx="54">
                  <c:v>2024-10-01</c:v>
                </c:pt>
                <c:pt idx="55">
                  <c:v>2024-10-02</c:v>
                </c:pt>
                <c:pt idx="56">
                  <c:v>2024-10-03</c:v>
                </c:pt>
                <c:pt idx="57">
                  <c:v>2024-10-04</c:v>
                </c:pt>
                <c:pt idx="58">
                  <c:v>2024-10-05</c:v>
                </c:pt>
                <c:pt idx="59">
                  <c:v>2024-10-06</c:v>
                </c:pt>
                <c:pt idx="60">
                  <c:v>2024-10-07</c:v>
                </c:pt>
                <c:pt idx="61">
                  <c:v>2024-10-08</c:v>
                </c:pt>
                <c:pt idx="62">
                  <c:v>2024-12-01</c:v>
                </c:pt>
                <c:pt idx="63">
                  <c:v>2024-12-02</c:v>
                </c:pt>
                <c:pt idx="64">
                  <c:v>2024-12-03</c:v>
                </c:pt>
                <c:pt idx="65">
                  <c:v>2024-12-04</c:v>
                </c:pt>
                <c:pt idx="66">
                  <c:v>2024-12-05</c:v>
                </c:pt>
                <c:pt idx="67">
                  <c:v>2024-12-06</c:v>
                </c:pt>
                <c:pt idx="68">
                  <c:v>2024-12-07</c:v>
                </c:pt>
                <c:pt idx="69">
                  <c:v>2024-12-08</c:v>
                </c:pt>
                <c:pt idx="70">
                  <c:v>2024-12-09</c:v>
                </c:pt>
                <c:pt idx="71">
                  <c:v>2024-12-10</c:v>
                </c:pt>
                <c:pt idx="72">
                  <c:v>2024-12-11</c:v>
                </c:pt>
                <c:pt idx="73">
                  <c:v>2024-12-12</c:v>
                </c:pt>
                <c:pt idx="74">
                  <c:v>2024-12-13</c:v>
                </c:pt>
                <c:pt idx="75">
                  <c:v>2024-12-14</c:v>
                </c:pt>
                <c:pt idx="76">
                  <c:v>2024-12-15</c:v>
                </c:pt>
                <c:pt idx="77">
                  <c:v>2024-12-16</c:v>
                </c:pt>
                <c:pt idx="78">
                  <c:v>2024-12-17</c:v>
                </c:pt>
                <c:pt idx="79">
                  <c:v>2024-12-18</c:v>
                </c:pt>
                <c:pt idx="80">
                  <c:v>2024-12-19</c:v>
                </c:pt>
                <c:pt idx="81">
                  <c:v>2024-12-20</c:v>
                </c:pt>
                <c:pt idx="82">
                  <c:v>2024-12-21</c:v>
                </c:pt>
                <c:pt idx="83">
                  <c:v>2024-12-22</c:v>
                </c:pt>
                <c:pt idx="84">
                  <c:v>2024-12-23</c:v>
                </c:pt>
                <c:pt idx="85">
                  <c:v>2024-12-24</c:v>
                </c:pt>
                <c:pt idx="86">
                  <c:v>2024-12-25</c:v>
                </c:pt>
                <c:pt idx="87">
                  <c:v>2024-12-26</c:v>
                </c:pt>
                <c:pt idx="88">
                  <c:v>2024-12-27</c:v>
                </c:pt>
                <c:pt idx="89">
                  <c:v>2024-12-28</c:v>
                </c:pt>
                <c:pt idx="90">
                  <c:v>2024-12-29</c:v>
                </c:pt>
                <c:pt idx="91">
                  <c:v>2024-12-30</c:v>
                </c:pt>
                <c:pt idx="92">
                  <c:v>2024-12-31</c:v>
                </c:pt>
                <c:pt idx="93">
                  <c:v>2025-01-01</c:v>
                </c:pt>
                <c:pt idx="94">
                  <c:v>2025-01-02</c:v>
                </c:pt>
                <c:pt idx="95">
                  <c:v>2025-01-03</c:v>
                </c:pt>
                <c:pt idx="96">
                  <c:v>2025-01-04</c:v>
                </c:pt>
                <c:pt idx="97">
                  <c:v>2025-01-05</c:v>
                </c:pt>
                <c:pt idx="98">
                  <c:v>2025-01-06</c:v>
                </c:pt>
                <c:pt idx="99">
                  <c:v>2025-01-07</c:v>
                </c:pt>
                <c:pt idx="100">
                  <c:v>2025-01-08</c:v>
                </c:pt>
                <c:pt idx="101">
                  <c:v>2025-01-09</c:v>
                </c:pt>
                <c:pt idx="102">
                  <c:v>2025-01-10</c:v>
                </c:pt>
                <c:pt idx="103">
                  <c:v>2025-01-11</c:v>
                </c:pt>
                <c:pt idx="104">
                  <c:v>2025-01-12</c:v>
                </c:pt>
                <c:pt idx="105">
                  <c:v>2025-01-13</c:v>
                </c:pt>
                <c:pt idx="106">
                  <c:v>2025-01-14</c:v>
                </c:pt>
                <c:pt idx="107">
                  <c:v>2025-01-15</c:v>
                </c:pt>
                <c:pt idx="108">
                  <c:v>2025-01-16</c:v>
                </c:pt>
                <c:pt idx="109">
                  <c:v>2025-01-17</c:v>
                </c:pt>
                <c:pt idx="110">
                  <c:v>2025-01-18</c:v>
                </c:pt>
                <c:pt idx="111">
                  <c:v>2025-01-19</c:v>
                </c:pt>
                <c:pt idx="112">
                  <c:v>2025-01-20</c:v>
                </c:pt>
                <c:pt idx="113">
                  <c:v>2025-01-21</c:v>
                </c:pt>
                <c:pt idx="114">
                  <c:v>2025-01-22</c:v>
                </c:pt>
                <c:pt idx="115">
                  <c:v>2025-01-23</c:v>
                </c:pt>
                <c:pt idx="116">
                  <c:v>2025-01-24</c:v>
                </c:pt>
                <c:pt idx="117">
                  <c:v>2025-01-25</c:v>
                </c:pt>
                <c:pt idx="118">
                  <c:v>2025-01-26</c:v>
                </c:pt>
                <c:pt idx="119">
                  <c:v>2025-01-27</c:v>
                </c:pt>
                <c:pt idx="120">
                  <c:v>2025-01-28</c:v>
                </c:pt>
                <c:pt idx="121">
                  <c:v>2025-01-29</c:v>
                </c:pt>
                <c:pt idx="122">
                  <c:v>2025-01-30</c:v>
                </c:pt>
                <c:pt idx="123">
                  <c:v>2025-01-31</c:v>
                </c:pt>
                <c:pt idx="124">
                  <c:v>2025-02-01</c:v>
                </c:pt>
                <c:pt idx="125">
                  <c:v>2025-02-02</c:v>
                </c:pt>
                <c:pt idx="126">
                  <c:v>2025-02-03</c:v>
                </c:pt>
                <c:pt idx="127">
                  <c:v>2025-02-04</c:v>
                </c:pt>
                <c:pt idx="128">
                  <c:v>2025-02-05</c:v>
                </c:pt>
                <c:pt idx="129">
                  <c:v>2025-02-06</c:v>
                </c:pt>
                <c:pt idx="130">
                  <c:v>2025-02-07</c:v>
                </c:pt>
                <c:pt idx="131">
                  <c:v>2025-02-08</c:v>
                </c:pt>
                <c:pt idx="132">
                  <c:v>2025-02-09</c:v>
                </c:pt>
                <c:pt idx="133">
                  <c:v>2025-02-10</c:v>
                </c:pt>
                <c:pt idx="134">
                  <c:v>2025-02-20</c:v>
                </c:pt>
                <c:pt idx="135">
                  <c:v>2025-02-21</c:v>
                </c:pt>
                <c:pt idx="136">
                  <c:v>2025-02-22</c:v>
                </c:pt>
                <c:pt idx="137">
                  <c:v>2025-02-23</c:v>
                </c:pt>
                <c:pt idx="138">
                  <c:v>2025-02-24</c:v>
                </c:pt>
                <c:pt idx="139">
                  <c:v>2025-02-25</c:v>
                </c:pt>
                <c:pt idx="140">
                  <c:v>2025-02-26</c:v>
                </c:pt>
                <c:pt idx="141">
                  <c:v>2025-02-27</c:v>
                </c:pt>
                <c:pt idx="142">
                  <c:v>2025-02-28</c:v>
                </c:pt>
                <c:pt idx="143">
                  <c:v>2025-03-01</c:v>
                </c:pt>
                <c:pt idx="144">
                  <c:v>2025-03-02</c:v>
                </c:pt>
                <c:pt idx="145">
                  <c:v>2025-03-03</c:v>
                </c:pt>
                <c:pt idx="146">
                  <c:v>2025-03-06</c:v>
                </c:pt>
                <c:pt idx="147">
                  <c:v>2025-03-07</c:v>
                </c:pt>
                <c:pt idx="148">
                  <c:v>2025-03-08</c:v>
                </c:pt>
                <c:pt idx="149">
                  <c:v>2025-03-09</c:v>
                </c:pt>
                <c:pt idx="150">
                  <c:v>2025-03-10</c:v>
                </c:pt>
                <c:pt idx="151">
                  <c:v>2025-03-11</c:v>
                </c:pt>
                <c:pt idx="152">
                  <c:v>2025-03-12</c:v>
                </c:pt>
                <c:pt idx="153">
                  <c:v>2025-03-13</c:v>
                </c:pt>
                <c:pt idx="154">
                  <c:v>2025-03-14</c:v>
                </c:pt>
                <c:pt idx="155">
                  <c:v>2025-03-15</c:v>
                </c:pt>
                <c:pt idx="156">
                  <c:v>2025-03-16</c:v>
                </c:pt>
                <c:pt idx="157">
                  <c:v>2025-03-17</c:v>
                </c:pt>
                <c:pt idx="158">
                  <c:v>2025-03-18</c:v>
                </c:pt>
                <c:pt idx="159">
                  <c:v>2025-03-19</c:v>
                </c:pt>
                <c:pt idx="160">
                  <c:v>2025-03-20</c:v>
                </c:pt>
                <c:pt idx="161">
                  <c:v>2025-03-21</c:v>
                </c:pt>
                <c:pt idx="162">
                  <c:v>2025-03-22</c:v>
                </c:pt>
                <c:pt idx="163">
                  <c:v>2025-03-23</c:v>
                </c:pt>
                <c:pt idx="164">
                  <c:v>2025-03-24</c:v>
                </c:pt>
                <c:pt idx="165">
                  <c:v>2025-03-25</c:v>
                </c:pt>
                <c:pt idx="166">
                  <c:v>2025-03-26</c:v>
                </c:pt>
                <c:pt idx="167">
                  <c:v>2025-03-27</c:v>
                </c:pt>
                <c:pt idx="168">
                  <c:v>2025-03-28</c:v>
                </c:pt>
                <c:pt idx="169">
                  <c:v>2025-03-29</c:v>
                </c:pt>
                <c:pt idx="170">
                  <c:v>2025-03-30</c:v>
                </c:pt>
              </c:strCache>
            </c:strRef>
          </c:cat>
          <c:val>
            <c:numRef>
              <c:f>'filter data'!$B$4:$B$175</c:f>
              <c:numCache>
                <c:formatCode>_-* #,##0.0_-;\-* #,##0.0_-;_-* "-"??_-;_-@_-</c:formatCode>
                <c:ptCount val="171"/>
                <c:pt idx="0">
                  <c:v>34.96</c:v>
                </c:pt>
                <c:pt idx="1">
                  <c:v>48.61</c:v>
                </c:pt>
                <c:pt idx="2">
                  <c:v>19.13</c:v>
                </c:pt>
                <c:pt idx="3">
                  <c:v>18.95</c:v>
                </c:pt>
                <c:pt idx="4">
                  <c:v>15.4</c:v>
                </c:pt>
                <c:pt idx="5">
                  <c:v>11.74</c:v>
                </c:pt>
                <c:pt idx="6">
                  <c:v>10.38</c:v>
                </c:pt>
                <c:pt idx="7">
                  <c:v>9.75</c:v>
                </c:pt>
                <c:pt idx="8">
                  <c:v>12.84</c:v>
                </c:pt>
                <c:pt idx="9">
                  <c:v>13.89</c:v>
                </c:pt>
                <c:pt idx="10">
                  <c:v>13.06</c:v>
                </c:pt>
                <c:pt idx="11">
                  <c:v>2.42</c:v>
                </c:pt>
                <c:pt idx="12">
                  <c:v>2.61</c:v>
                </c:pt>
                <c:pt idx="13">
                  <c:v>2.36</c:v>
                </c:pt>
                <c:pt idx="14">
                  <c:v>3.28</c:v>
                </c:pt>
                <c:pt idx="15">
                  <c:v>2.94</c:v>
                </c:pt>
                <c:pt idx="16">
                  <c:v>3.1</c:v>
                </c:pt>
                <c:pt idx="17">
                  <c:v>3</c:v>
                </c:pt>
                <c:pt idx="18">
                  <c:v>2.9</c:v>
                </c:pt>
                <c:pt idx="19">
                  <c:v>3</c:v>
                </c:pt>
                <c:pt idx="20">
                  <c:v>2</c:v>
                </c:pt>
                <c:pt idx="21">
                  <c:v>1.94</c:v>
                </c:pt>
                <c:pt idx="22">
                  <c:v>1.27</c:v>
                </c:pt>
                <c:pt idx="23">
                  <c:v>3.06</c:v>
                </c:pt>
                <c:pt idx="24">
                  <c:v>1.46</c:v>
                </c:pt>
                <c:pt idx="25">
                  <c:v>2.83</c:v>
                </c:pt>
                <c:pt idx="26">
                  <c:v>2.81</c:v>
                </c:pt>
                <c:pt idx="27">
                  <c:v>3.12</c:v>
                </c:pt>
                <c:pt idx="28">
                  <c:v>2.66</c:v>
                </c:pt>
                <c:pt idx="29">
                  <c:v>9.33</c:v>
                </c:pt>
                <c:pt idx="30">
                  <c:v>2.81</c:v>
                </c:pt>
                <c:pt idx="31">
                  <c:v>2.91</c:v>
                </c:pt>
                <c:pt idx="32">
                  <c:v>2.72</c:v>
                </c:pt>
                <c:pt idx="33">
                  <c:v>2.72</c:v>
                </c:pt>
                <c:pt idx="34">
                  <c:v>0.91</c:v>
                </c:pt>
                <c:pt idx="35">
                  <c:v>2.52</c:v>
                </c:pt>
                <c:pt idx="36">
                  <c:v>2.76</c:v>
                </c:pt>
                <c:pt idx="37">
                  <c:v>2.14</c:v>
                </c:pt>
                <c:pt idx="38">
                  <c:v>1.1599999999999999</c:v>
                </c:pt>
                <c:pt idx="39">
                  <c:v>2.69</c:v>
                </c:pt>
                <c:pt idx="40">
                  <c:v>2.44</c:v>
                </c:pt>
                <c:pt idx="41">
                  <c:v>2.8</c:v>
                </c:pt>
                <c:pt idx="42">
                  <c:v>2.6</c:v>
                </c:pt>
                <c:pt idx="43">
                  <c:v>2.79</c:v>
                </c:pt>
                <c:pt idx="44">
                  <c:v>2.91</c:v>
                </c:pt>
                <c:pt idx="45">
                  <c:v>2.82</c:v>
                </c:pt>
                <c:pt idx="46">
                  <c:v>2.94</c:v>
                </c:pt>
                <c:pt idx="47">
                  <c:v>2.0699999999999998</c:v>
                </c:pt>
                <c:pt idx="48">
                  <c:v>2.74</c:v>
                </c:pt>
                <c:pt idx="49">
                  <c:v>5.05</c:v>
                </c:pt>
                <c:pt idx="50">
                  <c:v>0.96</c:v>
                </c:pt>
                <c:pt idx="51">
                  <c:v>0.41</c:v>
                </c:pt>
                <c:pt idx="52">
                  <c:v>1.21</c:v>
                </c:pt>
                <c:pt idx="53">
                  <c:v>3</c:v>
                </c:pt>
                <c:pt idx="54">
                  <c:v>2.76</c:v>
                </c:pt>
                <c:pt idx="55">
                  <c:v>2.82</c:v>
                </c:pt>
                <c:pt idx="56">
                  <c:v>2.77</c:v>
                </c:pt>
                <c:pt idx="57">
                  <c:v>2.87</c:v>
                </c:pt>
                <c:pt idx="58">
                  <c:v>2.84</c:v>
                </c:pt>
                <c:pt idx="59">
                  <c:v>2.77</c:v>
                </c:pt>
                <c:pt idx="60">
                  <c:v>2.2999999999999998</c:v>
                </c:pt>
                <c:pt idx="61">
                  <c:v>1.18</c:v>
                </c:pt>
                <c:pt idx="62">
                  <c:v>2.57</c:v>
                </c:pt>
                <c:pt idx="63">
                  <c:v>3.45</c:v>
                </c:pt>
                <c:pt idx="64">
                  <c:v>2.72</c:v>
                </c:pt>
                <c:pt idx="65">
                  <c:v>0.81</c:v>
                </c:pt>
                <c:pt idx="66">
                  <c:v>0.43</c:v>
                </c:pt>
                <c:pt idx="67">
                  <c:v>0.37</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0.61</c:v>
                </c:pt>
                <c:pt idx="82">
                  <c:v>0.49</c:v>
                </c:pt>
                <c:pt idx="83">
                  <c:v>0.53</c:v>
                </c:pt>
                <c:pt idx="84">
                  <c:v>0.43</c:v>
                </c:pt>
                <c:pt idx="85">
                  <c:v>0.47</c:v>
                </c:pt>
                <c:pt idx="86">
                  <c:v>0.52</c:v>
                </c:pt>
                <c:pt idx="87">
                  <c:v>0.35</c:v>
                </c:pt>
                <c:pt idx="88">
                  <c:v>0.52</c:v>
                </c:pt>
                <c:pt idx="89">
                  <c:v>0.46</c:v>
                </c:pt>
                <c:pt idx="90">
                  <c:v>0.47</c:v>
                </c:pt>
                <c:pt idx="91">
                  <c:v>0.4</c:v>
                </c:pt>
                <c:pt idx="92">
                  <c:v>0</c:v>
                </c:pt>
                <c:pt idx="93">
                  <c:v>0</c:v>
                </c:pt>
                <c:pt idx="94">
                  <c:v>0</c:v>
                </c:pt>
                <c:pt idx="95">
                  <c:v>0</c:v>
                </c:pt>
                <c:pt idx="96">
                  <c:v>1.23</c:v>
                </c:pt>
                <c:pt idx="97">
                  <c:v>1.19</c:v>
                </c:pt>
                <c:pt idx="98">
                  <c:v>1.2589999999999999</c:v>
                </c:pt>
                <c:pt idx="99">
                  <c:v>1.083</c:v>
                </c:pt>
                <c:pt idx="100">
                  <c:v>1.1180000000000001</c:v>
                </c:pt>
                <c:pt idx="101">
                  <c:v>1.28</c:v>
                </c:pt>
                <c:pt idx="102">
                  <c:v>1.26</c:v>
                </c:pt>
                <c:pt idx="103">
                  <c:v>1.1499999999999999</c:v>
                </c:pt>
                <c:pt idx="104">
                  <c:v>1.22</c:v>
                </c:pt>
                <c:pt idx="105">
                  <c:v>1.17</c:v>
                </c:pt>
                <c:pt idx="106">
                  <c:v>0</c:v>
                </c:pt>
                <c:pt idx="107">
                  <c:v>0</c:v>
                </c:pt>
                <c:pt idx="108">
                  <c:v>0</c:v>
                </c:pt>
                <c:pt idx="109">
                  <c:v>0</c:v>
                </c:pt>
                <c:pt idx="110">
                  <c:v>0</c:v>
                </c:pt>
                <c:pt idx="111">
                  <c:v>1.89</c:v>
                </c:pt>
                <c:pt idx="112">
                  <c:v>0</c:v>
                </c:pt>
                <c:pt idx="113">
                  <c:v>0</c:v>
                </c:pt>
                <c:pt idx="114">
                  <c:v>0</c:v>
                </c:pt>
                <c:pt idx="115">
                  <c:v>0</c:v>
                </c:pt>
                <c:pt idx="116">
                  <c:v>0</c:v>
                </c:pt>
                <c:pt idx="117">
                  <c:v>0.82</c:v>
                </c:pt>
                <c:pt idx="118">
                  <c:v>0.75</c:v>
                </c:pt>
                <c:pt idx="119">
                  <c:v>0.75</c:v>
                </c:pt>
                <c:pt idx="120">
                  <c:v>3.21</c:v>
                </c:pt>
                <c:pt idx="121">
                  <c:v>0</c:v>
                </c:pt>
                <c:pt idx="122">
                  <c:v>0</c:v>
                </c:pt>
                <c:pt idx="123">
                  <c:v>0</c:v>
                </c:pt>
                <c:pt idx="124">
                  <c:v>0</c:v>
                </c:pt>
                <c:pt idx="125">
                  <c:v>0</c:v>
                </c:pt>
                <c:pt idx="126">
                  <c:v>0</c:v>
                </c:pt>
                <c:pt idx="127">
                  <c:v>0</c:v>
                </c:pt>
                <c:pt idx="128">
                  <c:v>0</c:v>
                </c:pt>
                <c:pt idx="129">
                  <c:v>0</c:v>
                </c:pt>
                <c:pt idx="130">
                  <c:v>0.37</c:v>
                </c:pt>
                <c:pt idx="131">
                  <c:v>1.02</c:v>
                </c:pt>
                <c:pt idx="132">
                  <c:v>1.07</c:v>
                </c:pt>
                <c:pt idx="133">
                  <c:v>0.35</c:v>
                </c:pt>
                <c:pt idx="134">
                  <c:v>0.53</c:v>
                </c:pt>
                <c:pt idx="135">
                  <c:v>1.06</c:v>
                </c:pt>
                <c:pt idx="136">
                  <c:v>1.07</c:v>
                </c:pt>
                <c:pt idx="137">
                  <c:v>1.17</c:v>
                </c:pt>
                <c:pt idx="138">
                  <c:v>1.06</c:v>
                </c:pt>
                <c:pt idx="139">
                  <c:v>0.95</c:v>
                </c:pt>
                <c:pt idx="140">
                  <c:v>0</c:v>
                </c:pt>
                <c:pt idx="141">
                  <c:v>0</c:v>
                </c:pt>
                <c:pt idx="142">
                  <c:v>0</c:v>
                </c:pt>
                <c:pt idx="143">
                  <c:v>0</c:v>
                </c:pt>
                <c:pt idx="144">
                  <c:v>0</c:v>
                </c:pt>
                <c:pt idx="145">
                  <c:v>0</c:v>
                </c:pt>
                <c:pt idx="146">
                  <c:v>0</c:v>
                </c:pt>
                <c:pt idx="147">
                  <c:v>0</c:v>
                </c:pt>
                <c:pt idx="148">
                  <c:v>0</c:v>
                </c:pt>
                <c:pt idx="149">
                  <c:v>0</c:v>
                </c:pt>
                <c:pt idx="150">
                  <c:v>0.8</c:v>
                </c:pt>
                <c:pt idx="151">
                  <c:v>0.74</c:v>
                </c:pt>
                <c:pt idx="152">
                  <c:v>0</c:v>
                </c:pt>
                <c:pt idx="153">
                  <c:v>0</c:v>
                </c:pt>
                <c:pt idx="154">
                  <c:v>0</c:v>
                </c:pt>
                <c:pt idx="155">
                  <c:v>2.13</c:v>
                </c:pt>
                <c:pt idx="156">
                  <c:v>3.12</c:v>
                </c:pt>
                <c:pt idx="157">
                  <c:v>3.42</c:v>
                </c:pt>
                <c:pt idx="158">
                  <c:v>3.04</c:v>
                </c:pt>
                <c:pt idx="159">
                  <c:v>1.34</c:v>
                </c:pt>
                <c:pt idx="160">
                  <c:v>1.59</c:v>
                </c:pt>
                <c:pt idx="161">
                  <c:v>0.62</c:v>
                </c:pt>
                <c:pt idx="162">
                  <c:v>0.56000000000000005</c:v>
                </c:pt>
                <c:pt idx="163">
                  <c:v>0.59</c:v>
                </c:pt>
                <c:pt idx="164">
                  <c:v>1.59</c:v>
                </c:pt>
                <c:pt idx="165">
                  <c:v>2.44</c:v>
                </c:pt>
                <c:pt idx="166">
                  <c:v>2.35</c:v>
                </c:pt>
                <c:pt idx="167">
                  <c:v>2.36</c:v>
                </c:pt>
                <c:pt idx="168">
                  <c:v>1.46</c:v>
                </c:pt>
                <c:pt idx="169">
                  <c:v>6.29</c:v>
                </c:pt>
                <c:pt idx="170">
                  <c:v>1.96</c:v>
                </c:pt>
              </c:numCache>
            </c:numRef>
          </c:val>
          <c:extLst>
            <c:ext xmlns:c16="http://schemas.microsoft.com/office/drawing/2014/chart" uri="{C3380CC4-5D6E-409C-BE32-E72D297353CC}">
              <c16:uniqueId val="{00000000-744F-45C7-8A41-30152EA8421C}"/>
            </c:ext>
          </c:extLst>
        </c:ser>
        <c:ser>
          <c:idx val="1"/>
          <c:order val="1"/>
          <c:tx>
            <c:strRef>
              <c:f>'filter data'!$C$3</c:f>
              <c:strCache>
                <c:ptCount val="1"/>
                <c:pt idx="0">
                  <c:v>Oil  (bbl/d)</c:v>
                </c:pt>
              </c:strCache>
            </c:strRef>
          </c:tx>
          <c:spPr>
            <a:gradFill>
              <a:gsLst>
                <a:gs pos="56000">
                  <a:srgbClr val="92D050"/>
                </a:gs>
                <a:gs pos="0">
                  <a:schemeClr val="accent6">
                    <a:lumMod val="75000"/>
                  </a:schemeClr>
                </a:gs>
                <a:gs pos="100000">
                  <a:schemeClr val="bg1">
                    <a:alpha val="0"/>
                  </a:schemeClr>
                </a:gs>
              </a:gsLst>
              <a:lin ang="5400000" scaled="1"/>
            </a:gradFill>
            <a:ln>
              <a:solidFill>
                <a:srgbClr val="00B050"/>
              </a:solidFill>
            </a:ln>
            <a:effectLst/>
          </c:spPr>
          <c:cat>
            <c:strRef>
              <c:f>'filter data'!$A$4:$A$175</c:f>
              <c:strCache>
                <c:ptCount val="171"/>
                <c:pt idx="0">
                  <c:v>2024-08-08</c:v>
                </c:pt>
                <c:pt idx="1">
                  <c:v>2024-08-09</c:v>
                </c:pt>
                <c:pt idx="2">
                  <c:v>2024-08-10</c:v>
                </c:pt>
                <c:pt idx="3">
                  <c:v>2024-08-11</c:v>
                </c:pt>
                <c:pt idx="4">
                  <c:v>2024-08-12</c:v>
                </c:pt>
                <c:pt idx="5">
                  <c:v>2024-08-13</c:v>
                </c:pt>
                <c:pt idx="6">
                  <c:v>2024-08-14</c:v>
                </c:pt>
                <c:pt idx="7">
                  <c:v>2024-08-15</c:v>
                </c:pt>
                <c:pt idx="8">
                  <c:v>2024-08-16</c:v>
                </c:pt>
                <c:pt idx="9">
                  <c:v>2024-08-17</c:v>
                </c:pt>
                <c:pt idx="10">
                  <c:v>2024-08-18</c:v>
                </c:pt>
                <c:pt idx="11">
                  <c:v>2024-08-19</c:v>
                </c:pt>
                <c:pt idx="12">
                  <c:v>2024-08-20</c:v>
                </c:pt>
                <c:pt idx="13">
                  <c:v>2024-08-21</c:v>
                </c:pt>
                <c:pt idx="14">
                  <c:v>2024-08-22</c:v>
                </c:pt>
                <c:pt idx="15">
                  <c:v>2024-08-23</c:v>
                </c:pt>
                <c:pt idx="16">
                  <c:v>2024-08-24</c:v>
                </c:pt>
                <c:pt idx="17">
                  <c:v>2024-08-25</c:v>
                </c:pt>
                <c:pt idx="18">
                  <c:v>2024-08-26</c:v>
                </c:pt>
                <c:pt idx="19">
                  <c:v>2024-08-27</c:v>
                </c:pt>
                <c:pt idx="20">
                  <c:v>2024-08-28</c:v>
                </c:pt>
                <c:pt idx="21">
                  <c:v>2024-08-29</c:v>
                </c:pt>
                <c:pt idx="22">
                  <c:v>2024-08-30</c:v>
                </c:pt>
                <c:pt idx="23">
                  <c:v>2024-08-31</c:v>
                </c:pt>
                <c:pt idx="24">
                  <c:v>2024-09-01</c:v>
                </c:pt>
                <c:pt idx="25">
                  <c:v>2024-09-02</c:v>
                </c:pt>
                <c:pt idx="26">
                  <c:v>2024-09-03</c:v>
                </c:pt>
                <c:pt idx="27">
                  <c:v>2024-09-04</c:v>
                </c:pt>
                <c:pt idx="28">
                  <c:v>2024-09-05</c:v>
                </c:pt>
                <c:pt idx="29">
                  <c:v>2024-09-06</c:v>
                </c:pt>
                <c:pt idx="30">
                  <c:v>2024-09-07</c:v>
                </c:pt>
                <c:pt idx="31">
                  <c:v>2024-09-08</c:v>
                </c:pt>
                <c:pt idx="32">
                  <c:v>2024-09-09</c:v>
                </c:pt>
                <c:pt idx="33">
                  <c:v>2024-09-10</c:v>
                </c:pt>
                <c:pt idx="34">
                  <c:v>2024-09-11</c:v>
                </c:pt>
                <c:pt idx="35">
                  <c:v>2024-09-12</c:v>
                </c:pt>
                <c:pt idx="36">
                  <c:v>2024-09-13</c:v>
                </c:pt>
                <c:pt idx="37">
                  <c:v>2024-09-14</c:v>
                </c:pt>
                <c:pt idx="38">
                  <c:v>2024-09-15</c:v>
                </c:pt>
                <c:pt idx="39">
                  <c:v>2024-09-16</c:v>
                </c:pt>
                <c:pt idx="40">
                  <c:v>2024-09-17</c:v>
                </c:pt>
                <c:pt idx="41">
                  <c:v>2024-09-18</c:v>
                </c:pt>
                <c:pt idx="42">
                  <c:v>2024-09-19</c:v>
                </c:pt>
                <c:pt idx="43">
                  <c:v>2024-09-20</c:v>
                </c:pt>
                <c:pt idx="44">
                  <c:v>2024-09-21</c:v>
                </c:pt>
                <c:pt idx="45">
                  <c:v>2024-09-22</c:v>
                </c:pt>
                <c:pt idx="46">
                  <c:v>2024-09-23</c:v>
                </c:pt>
                <c:pt idx="47">
                  <c:v>2024-09-24</c:v>
                </c:pt>
                <c:pt idx="48">
                  <c:v>2024-09-25</c:v>
                </c:pt>
                <c:pt idx="49">
                  <c:v>2024-09-26</c:v>
                </c:pt>
                <c:pt idx="50">
                  <c:v>2024-09-27</c:v>
                </c:pt>
                <c:pt idx="51">
                  <c:v>2024-09-28</c:v>
                </c:pt>
                <c:pt idx="52">
                  <c:v>2024-09-29</c:v>
                </c:pt>
                <c:pt idx="53">
                  <c:v>2024-09-30</c:v>
                </c:pt>
                <c:pt idx="54">
                  <c:v>2024-10-01</c:v>
                </c:pt>
                <c:pt idx="55">
                  <c:v>2024-10-02</c:v>
                </c:pt>
                <c:pt idx="56">
                  <c:v>2024-10-03</c:v>
                </c:pt>
                <c:pt idx="57">
                  <c:v>2024-10-04</c:v>
                </c:pt>
                <c:pt idx="58">
                  <c:v>2024-10-05</c:v>
                </c:pt>
                <c:pt idx="59">
                  <c:v>2024-10-06</c:v>
                </c:pt>
                <c:pt idx="60">
                  <c:v>2024-10-07</c:v>
                </c:pt>
                <c:pt idx="61">
                  <c:v>2024-10-08</c:v>
                </c:pt>
                <c:pt idx="62">
                  <c:v>2024-12-01</c:v>
                </c:pt>
                <c:pt idx="63">
                  <c:v>2024-12-02</c:v>
                </c:pt>
                <c:pt idx="64">
                  <c:v>2024-12-03</c:v>
                </c:pt>
                <c:pt idx="65">
                  <c:v>2024-12-04</c:v>
                </c:pt>
                <c:pt idx="66">
                  <c:v>2024-12-05</c:v>
                </c:pt>
                <c:pt idx="67">
                  <c:v>2024-12-06</c:v>
                </c:pt>
                <c:pt idx="68">
                  <c:v>2024-12-07</c:v>
                </c:pt>
                <c:pt idx="69">
                  <c:v>2024-12-08</c:v>
                </c:pt>
                <c:pt idx="70">
                  <c:v>2024-12-09</c:v>
                </c:pt>
                <c:pt idx="71">
                  <c:v>2024-12-10</c:v>
                </c:pt>
                <c:pt idx="72">
                  <c:v>2024-12-11</c:v>
                </c:pt>
                <c:pt idx="73">
                  <c:v>2024-12-12</c:v>
                </c:pt>
                <c:pt idx="74">
                  <c:v>2024-12-13</c:v>
                </c:pt>
                <c:pt idx="75">
                  <c:v>2024-12-14</c:v>
                </c:pt>
                <c:pt idx="76">
                  <c:v>2024-12-15</c:v>
                </c:pt>
                <c:pt idx="77">
                  <c:v>2024-12-16</c:v>
                </c:pt>
                <c:pt idx="78">
                  <c:v>2024-12-17</c:v>
                </c:pt>
                <c:pt idx="79">
                  <c:v>2024-12-18</c:v>
                </c:pt>
                <c:pt idx="80">
                  <c:v>2024-12-19</c:v>
                </c:pt>
                <c:pt idx="81">
                  <c:v>2024-12-20</c:v>
                </c:pt>
                <c:pt idx="82">
                  <c:v>2024-12-21</c:v>
                </c:pt>
                <c:pt idx="83">
                  <c:v>2024-12-22</c:v>
                </c:pt>
                <c:pt idx="84">
                  <c:v>2024-12-23</c:v>
                </c:pt>
                <c:pt idx="85">
                  <c:v>2024-12-24</c:v>
                </c:pt>
                <c:pt idx="86">
                  <c:v>2024-12-25</c:v>
                </c:pt>
                <c:pt idx="87">
                  <c:v>2024-12-26</c:v>
                </c:pt>
                <c:pt idx="88">
                  <c:v>2024-12-27</c:v>
                </c:pt>
                <c:pt idx="89">
                  <c:v>2024-12-28</c:v>
                </c:pt>
                <c:pt idx="90">
                  <c:v>2024-12-29</c:v>
                </c:pt>
                <c:pt idx="91">
                  <c:v>2024-12-30</c:v>
                </c:pt>
                <c:pt idx="92">
                  <c:v>2024-12-31</c:v>
                </c:pt>
                <c:pt idx="93">
                  <c:v>2025-01-01</c:v>
                </c:pt>
                <c:pt idx="94">
                  <c:v>2025-01-02</c:v>
                </c:pt>
                <c:pt idx="95">
                  <c:v>2025-01-03</c:v>
                </c:pt>
                <c:pt idx="96">
                  <c:v>2025-01-04</c:v>
                </c:pt>
                <c:pt idx="97">
                  <c:v>2025-01-05</c:v>
                </c:pt>
                <c:pt idx="98">
                  <c:v>2025-01-06</c:v>
                </c:pt>
                <c:pt idx="99">
                  <c:v>2025-01-07</c:v>
                </c:pt>
                <c:pt idx="100">
                  <c:v>2025-01-08</c:v>
                </c:pt>
                <c:pt idx="101">
                  <c:v>2025-01-09</c:v>
                </c:pt>
                <c:pt idx="102">
                  <c:v>2025-01-10</c:v>
                </c:pt>
                <c:pt idx="103">
                  <c:v>2025-01-11</c:v>
                </c:pt>
                <c:pt idx="104">
                  <c:v>2025-01-12</c:v>
                </c:pt>
                <c:pt idx="105">
                  <c:v>2025-01-13</c:v>
                </c:pt>
                <c:pt idx="106">
                  <c:v>2025-01-14</c:v>
                </c:pt>
                <c:pt idx="107">
                  <c:v>2025-01-15</c:v>
                </c:pt>
                <c:pt idx="108">
                  <c:v>2025-01-16</c:v>
                </c:pt>
                <c:pt idx="109">
                  <c:v>2025-01-17</c:v>
                </c:pt>
                <c:pt idx="110">
                  <c:v>2025-01-18</c:v>
                </c:pt>
                <c:pt idx="111">
                  <c:v>2025-01-19</c:v>
                </c:pt>
                <c:pt idx="112">
                  <c:v>2025-01-20</c:v>
                </c:pt>
                <c:pt idx="113">
                  <c:v>2025-01-21</c:v>
                </c:pt>
                <c:pt idx="114">
                  <c:v>2025-01-22</c:v>
                </c:pt>
                <c:pt idx="115">
                  <c:v>2025-01-23</c:v>
                </c:pt>
                <c:pt idx="116">
                  <c:v>2025-01-24</c:v>
                </c:pt>
                <c:pt idx="117">
                  <c:v>2025-01-25</c:v>
                </c:pt>
                <c:pt idx="118">
                  <c:v>2025-01-26</c:v>
                </c:pt>
                <c:pt idx="119">
                  <c:v>2025-01-27</c:v>
                </c:pt>
                <c:pt idx="120">
                  <c:v>2025-01-28</c:v>
                </c:pt>
                <c:pt idx="121">
                  <c:v>2025-01-29</c:v>
                </c:pt>
                <c:pt idx="122">
                  <c:v>2025-01-30</c:v>
                </c:pt>
                <c:pt idx="123">
                  <c:v>2025-01-31</c:v>
                </c:pt>
                <c:pt idx="124">
                  <c:v>2025-02-01</c:v>
                </c:pt>
                <c:pt idx="125">
                  <c:v>2025-02-02</c:v>
                </c:pt>
                <c:pt idx="126">
                  <c:v>2025-02-03</c:v>
                </c:pt>
                <c:pt idx="127">
                  <c:v>2025-02-04</c:v>
                </c:pt>
                <c:pt idx="128">
                  <c:v>2025-02-05</c:v>
                </c:pt>
                <c:pt idx="129">
                  <c:v>2025-02-06</c:v>
                </c:pt>
                <c:pt idx="130">
                  <c:v>2025-02-07</c:v>
                </c:pt>
                <c:pt idx="131">
                  <c:v>2025-02-08</c:v>
                </c:pt>
                <c:pt idx="132">
                  <c:v>2025-02-09</c:v>
                </c:pt>
                <c:pt idx="133">
                  <c:v>2025-02-10</c:v>
                </c:pt>
                <c:pt idx="134">
                  <c:v>2025-02-20</c:v>
                </c:pt>
                <c:pt idx="135">
                  <c:v>2025-02-21</c:v>
                </c:pt>
                <c:pt idx="136">
                  <c:v>2025-02-22</c:v>
                </c:pt>
                <c:pt idx="137">
                  <c:v>2025-02-23</c:v>
                </c:pt>
                <c:pt idx="138">
                  <c:v>2025-02-24</c:v>
                </c:pt>
                <c:pt idx="139">
                  <c:v>2025-02-25</c:v>
                </c:pt>
                <c:pt idx="140">
                  <c:v>2025-02-26</c:v>
                </c:pt>
                <c:pt idx="141">
                  <c:v>2025-02-27</c:v>
                </c:pt>
                <c:pt idx="142">
                  <c:v>2025-02-28</c:v>
                </c:pt>
                <c:pt idx="143">
                  <c:v>2025-03-01</c:v>
                </c:pt>
                <c:pt idx="144">
                  <c:v>2025-03-02</c:v>
                </c:pt>
                <c:pt idx="145">
                  <c:v>2025-03-03</c:v>
                </c:pt>
                <c:pt idx="146">
                  <c:v>2025-03-06</c:v>
                </c:pt>
                <c:pt idx="147">
                  <c:v>2025-03-07</c:v>
                </c:pt>
                <c:pt idx="148">
                  <c:v>2025-03-08</c:v>
                </c:pt>
                <c:pt idx="149">
                  <c:v>2025-03-09</c:v>
                </c:pt>
                <c:pt idx="150">
                  <c:v>2025-03-10</c:v>
                </c:pt>
                <c:pt idx="151">
                  <c:v>2025-03-11</c:v>
                </c:pt>
                <c:pt idx="152">
                  <c:v>2025-03-12</c:v>
                </c:pt>
                <c:pt idx="153">
                  <c:v>2025-03-13</c:v>
                </c:pt>
                <c:pt idx="154">
                  <c:v>2025-03-14</c:v>
                </c:pt>
                <c:pt idx="155">
                  <c:v>2025-03-15</c:v>
                </c:pt>
                <c:pt idx="156">
                  <c:v>2025-03-16</c:v>
                </c:pt>
                <c:pt idx="157">
                  <c:v>2025-03-17</c:v>
                </c:pt>
                <c:pt idx="158">
                  <c:v>2025-03-18</c:v>
                </c:pt>
                <c:pt idx="159">
                  <c:v>2025-03-19</c:v>
                </c:pt>
                <c:pt idx="160">
                  <c:v>2025-03-20</c:v>
                </c:pt>
                <c:pt idx="161">
                  <c:v>2025-03-21</c:v>
                </c:pt>
                <c:pt idx="162">
                  <c:v>2025-03-22</c:v>
                </c:pt>
                <c:pt idx="163">
                  <c:v>2025-03-23</c:v>
                </c:pt>
                <c:pt idx="164">
                  <c:v>2025-03-24</c:v>
                </c:pt>
                <c:pt idx="165">
                  <c:v>2025-03-25</c:v>
                </c:pt>
                <c:pt idx="166">
                  <c:v>2025-03-26</c:v>
                </c:pt>
                <c:pt idx="167">
                  <c:v>2025-03-27</c:v>
                </c:pt>
                <c:pt idx="168">
                  <c:v>2025-03-28</c:v>
                </c:pt>
                <c:pt idx="169">
                  <c:v>2025-03-29</c:v>
                </c:pt>
                <c:pt idx="170">
                  <c:v>2025-03-30</c:v>
                </c:pt>
              </c:strCache>
            </c:strRef>
          </c:cat>
          <c:val>
            <c:numRef>
              <c:f>'filter data'!$C$4:$C$175</c:f>
              <c:numCache>
                <c:formatCode>_-* #,##0.0_-;\-* #,##0.0_-;_-* "-"??_-;_-@_-</c:formatCode>
                <c:ptCount val="171"/>
                <c:pt idx="0">
                  <c:v>198.44</c:v>
                </c:pt>
                <c:pt idx="1">
                  <c:v>276.27</c:v>
                </c:pt>
                <c:pt idx="2">
                  <c:v>361.52</c:v>
                </c:pt>
                <c:pt idx="3">
                  <c:v>364.54</c:v>
                </c:pt>
                <c:pt idx="4">
                  <c:v>287.45999999999998</c:v>
                </c:pt>
                <c:pt idx="5">
                  <c:v>386.58</c:v>
                </c:pt>
                <c:pt idx="6">
                  <c:v>319.12</c:v>
                </c:pt>
                <c:pt idx="7">
                  <c:v>318.92</c:v>
                </c:pt>
                <c:pt idx="8">
                  <c:v>379.73</c:v>
                </c:pt>
                <c:pt idx="9">
                  <c:v>370.08</c:v>
                </c:pt>
                <c:pt idx="10">
                  <c:v>399.63</c:v>
                </c:pt>
                <c:pt idx="11">
                  <c:v>373.74</c:v>
                </c:pt>
                <c:pt idx="12">
                  <c:v>365.4</c:v>
                </c:pt>
                <c:pt idx="13">
                  <c:v>365.98</c:v>
                </c:pt>
                <c:pt idx="14">
                  <c:v>406.53</c:v>
                </c:pt>
                <c:pt idx="15">
                  <c:v>426.32</c:v>
                </c:pt>
                <c:pt idx="16">
                  <c:v>447.7</c:v>
                </c:pt>
                <c:pt idx="17">
                  <c:v>437.77</c:v>
                </c:pt>
                <c:pt idx="18">
                  <c:v>417.24</c:v>
                </c:pt>
                <c:pt idx="19">
                  <c:v>418.46</c:v>
                </c:pt>
                <c:pt idx="20">
                  <c:v>420.69</c:v>
                </c:pt>
                <c:pt idx="21">
                  <c:v>414.74</c:v>
                </c:pt>
                <c:pt idx="22">
                  <c:v>427.6</c:v>
                </c:pt>
                <c:pt idx="23">
                  <c:v>405.67</c:v>
                </c:pt>
                <c:pt idx="24">
                  <c:v>414</c:v>
                </c:pt>
                <c:pt idx="25">
                  <c:v>398.95</c:v>
                </c:pt>
                <c:pt idx="26">
                  <c:v>403.53</c:v>
                </c:pt>
                <c:pt idx="27">
                  <c:v>455.79</c:v>
                </c:pt>
                <c:pt idx="28">
                  <c:v>391.56</c:v>
                </c:pt>
                <c:pt idx="29">
                  <c:v>402.11</c:v>
                </c:pt>
                <c:pt idx="30">
                  <c:v>400.57</c:v>
                </c:pt>
                <c:pt idx="31">
                  <c:v>413.04</c:v>
                </c:pt>
                <c:pt idx="32">
                  <c:v>422.26</c:v>
                </c:pt>
                <c:pt idx="33">
                  <c:v>417.14</c:v>
                </c:pt>
                <c:pt idx="34">
                  <c:v>413.14</c:v>
                </c:pt>
                <c:pt idx="35">
                  <c:v>393.7</c:v>
                </c:pt>
                <c:pt idx="36">
                  <c:v>402.36</c:v>
                </c:pt>
                <c:pt idx="37">
                  <c:v>426.35</c:v>
                </c:pt>
                <c:pt idx="38">
                  <c:v>400.15</c:v>
                </c:pt>
                <c:pt idx="39">
                  <c:v>394.25</c:v>
                </c:pt>
                <c:pt idx="40">
                  <c:v>378.42</c:v>
                </c:pt>
                <c:pt idx="41">
                  <c:v>412.87</c:v>
                </c:pt>
                <c:pt idx="42">
                  <c:v>393.83</c:v>
                </c:pt>
                <c:pt idx="43">
                  <c:v>403.73</c:v>
                </c:pt>
                <c:pt idx="44">
                  <c:v>411.54</c:v>
                </c:pt>
                <c:pt idx="45">
                  <c:v>396.86</c:v>
                </c:pt>
                <c:pt idx="46">
                  <c:v>410.74</c:v>
                </c:pt>
                <c:pt idx="47">
                  <c:v>334.24</c:v>
                </c:pt>
                <c:pt idx="48">
                  <c:v>430.5</c:v>
                </c:pt>
                <c:pt idx="49">
                  <c:v>417.54</c:v>
                </c:pt>
                <c:pt idx="50">
                  <c:v>395.65</c:v>
                </c:pt>
                <c:pt idx="51">
                  <c:v>396.19</c:v>
                </c:pt>
                <c:pt idx="52">
                  <c:v>363.94</c:v>
                </c:pt>
                <c:pt idx="53">
                  <c:v>399.23</c:v>
                </c:pt>
                <c:pt idx="54">
                  <c:v>389.97</c:v>
                </c:pt>
                <c:pt idx="55">
                  <c:v>380.23</c:v>
                </c:pt>
                <c:pt idx="56">
                  <c:v>387.19</c:v>
                </c:pt>
                <c:pt idx="57">
                  <c:v>407.48</c:v>
                </c:pt>
                <c:pt idx="58">
                  <c:v>387.56</c:v>
                </c:pt>
                <c:pt idx="59">
                  <c:v>407.73</c:v>
                </c:pt>
                <c:pt idx="60">
                  <c:v>361.45</c:v>
                </c:pt>
                <c:pt idx="61">
                  <c:v>135.71</c:v>
                </c:pt>
                <c:pt idx="62">
                  <c:v>362.47</c:v>
                </c:pt>
                <c:pt idx="63">
                  <c:v>484.36</c:v>
                </c:pt>
                <c:pt idx="64">
                  <c:v>394.69</c:v>
                </c:pt>
                <c:pt idx="65">
                  <c:v>389.28</c:v>
                </c:pt>
                <c:pt idx="66">
                  <c:v>409.73</c:v>
                </c:pt>
                <c:pt idx="67">
                  <c:v>377.22</c:v>
                </c:pt>
                <c:pt idx="68">
                  <c:v>397.26</c:v>
                </c:pt>
                <c:pt idx="69">
                  <c:v>377.36</c:v>
                </c:pt>
                <c:pt idx="70">
                  <c:v>387.21</c:v>
                </c:pt>
                <c:pt idx="71">
                  <c:v>427.85</c:v>
                </c:pt>
                <c:pt idx="72">
                  <c:v>403.48</c:v>
                </c:pt>
                <c:pt idx="73">
                  <c:v>398.13</c:v>
                </c:pt>
                <c:pt idx="74">
                  <c:v>399.6</c:v>
                </c:pt>
                <c:pt idx="75">
                  <c:v>587.13</c:v>
                </c:pt>
                <c:pt idx="76">
                  <c:v>675.54</c:v>
                </c:pt>
                <c:pt idx="77">
                  <c:v>570.54</c:v>
                </c:pt>
                <c:pt idx="78">
                  <c:v>618.37</c:v>
                </c:pt>
                <c:pt idx="79">
                  <c:v>423.57</c:v>
                </c:pt>
                <c:pt idx="80">
                  <c:v>567.64</c:v>
                </c:pt>
                <c:pt idx="81">
                  <c:v>598.57000000000005</c:v>
                </c:pt>
                <c:pt idx="82">
                  <c:v>489.25</c:v>
                </c:pt>
                <c:pt idx="83">
                  <c:v>534.25</c:v>
                </c:pt>
                <c:pt idx="84">
                  <c:v>426.48</c:v>
                </c:pt>
                <c:pt idx="85">
                  <c:v>471.19</c:v>
                </c:pt>
                <c:pt idx="86">
                  <c:v>494.28</c:v>
                </c:pt>
                <c:pt idx="87">
                  <c:v>420.63</c:v>
                </c:pt>
                <c:pt idx="88">
                  <c:v>485.58</c:v>
                </c:pt>
                <c:pt idx="89">
                  <c:v>422.85</c:v>
                </c:pt>
                <c:pt idx="90">
                  <c:v>417.9</c:v>
                </c:pt>
                <c:pt idx="91">
                  <c:v>384.89</c:v>
                </c:pt>
                <c:pt idx="92">
                  <c:v>331.34</c:v>
                </c:pt>
                <c:pt idx="93">
                  <c:v>400.35</c:v>
                </c:pt>
                <c:pt idx="94">
                  <c:v>420.98</c:v>
                </c:pt>
                <c:pt idx="95">
                  <c:v>427.3</c:v>
                </c:pt>
                <c:pt idx="96">
                  <c:v>407.05</c:v>
                </c:pt>
                <c:pt idx="97">
                  <c:v>392.17</c:v>
                </c:pt>
                <c:pt idx="98">
                  <c:v>418.47500000000002</c:v>
                </c:pt>
                <c:pt idx="99">
                  <c:v>359.93900000000002</c:v>
                </c:pt>
                <c:pt idx="100">
                  <c:v>371.42</c:v>
                </c:pt>
                <c:pt idx="101">
                  <c:v>421.59</c:v>
                </c:pt>
                <c:pt idx="102">
                  <c:v>426.57</c:v>
                </c:pt>
                <c:pt idx="103">
                  <c:v>372.89</c:v>
                </c:pt>
                <c:pt idx="104">
                  <c:v>418.45</c:v>
                </c:pt>
                <c:pt idx="105">
                  <c:v>388.59</c:v>
                </c:pt>
                <c:pt idx="106">
                  <c:v>400.26</c:v>
                </c:pt>
                <c:pt idx="107">
                  <c:v>391.52</c:v>
                </c:pt>
                <c:pt idx="108">
                  <c:v>407.85</c:v>
                </c:pt>
                <c:pt idx="109">
                  <c:v>399.67</c:v>
                </c:pt>
                <c:pt idx="110">
                  <c:v>276.20999999999998</c:v>
                </c:pt>
                <c:pt idx="111">
                  <c:v>382.1</c:v>
                </c:pt>
                <c:pt idx="112">
                  <c:v>409.75</c:v>
                </c:pt>
                <c:pt idx="113">
                  <c:v>414.72</c:v>
                </c:pt>
                <c:pt idx="114">
                  <c:v>377.7</c:v>
                </c:pt>
                <c:pt idx="115">
                  <c:v>376.76</c:v>
                </c:pt>
                <c:pt idx="116">
                  <c:v>409.77</c:v>
                </c:pt>
                <c:pt idx="117">
                  <c:v>413.38</c:v>
                </c:pt>
                <c:pt idx="118">
                  <c:v>358.91</c:v>
                </c:pt>
                <c:pt idx="119">
                  <c:v>382.11</c:v>
                </c:pt>
                <c:pt idx="120">
                  <c:v>355.29</c:v>
                </c:pt>
                <c:pt idx="121">
                  <c:v>397.39</c:v>
                </c:pt>
                <c:pt idx="122">
                  <c:v>370.14</c:v>
                </c:pt>
                <c:pt idx="123">
                  <c:v>390.36</c:v>
                </c:pt>
                <c:pt idx="124">
                  <c:v>373.18</c:v>
                </c:pt>
                <c:pt idx="125">
                  <c:v>236.7</c:v>
                </c:pt>
                <c:pt idx="126">
                  <c:v>384.05</c:v>
                </c:pt>
                <c:pt idx="127">
                  <c:v>376.08</c:v>
                </c:pt>
                <c:pt idx="128">
                  <c:v>401.08</c:v>
                </c:pt>
                <c:pt idx="129">
                  <c:v>371.27</c:v>
                </c:pt>
                <c:pt idx="130">
                  <c:v>376.02</c:v>
                </c:pt>
                <c:pt idx="131">
                  <c:v>358.39</c:v>
                </c:pt>
                <c:pt idx="132">
                  <c:v>363.73</c:v>
                </c:pt>
                <c:pt idx="133">
                  <c:v>375.54</c:v>
                </c:pt>
                <c:pt idx="134">
                  <c:v>183.83</c:v>
                </c:pt>
                <c:pt idx="135">
                  <c:v>348.25</c:v>
                </c:pt>
                <c:pt idx="136">
                  <c:v>348.4</c:v>
                </c:pt>
                <c:pt idx="137">
                  <c:v>392.66</c:v>
                </c:pt>
                <c:pt idx="138">
                  <c:v>349.47</c:v>
                </c:pt>
                <c:pt idx="139">
                  <c:v>323.69</c:v>
                </c:pt>
                <c:pt idx="140">
                  <c:v>353.24</c:v>
                </c:pt>
                <c:pt idx="141">
                  <c:v>353.55</c:v>
                </c:pt>
                <c:pt idx="142">
                  <c:v>329.55</c:v>
                </c:pt>
                <c:pt idx="143">
                  <c:v>315.98</c:v>
                </c:pt>
                <c:pt idx="144">
                  <c:v>347.38</c:v>
                </c:pt>
                <c:pt idx="145">
                  <c:v>140.94999999999999</c:v>
                </c:pt>
                <c:pt idx="146">
                  <c:v>49.87</c:v>
                </c:pt>
                <c:pt idx="147">
                  <c:v>306.12</c:v>
                </c:pt>
                <c:pt idx="148">
                  <c:v>331.21</c:v>
                </c:pt>
                <c:pt idx="149">
                  <c:v>379.22</c:v>
                </c:pt>
                <c:pt idx="150">
                  <c:v>404.76</c:v>
                </c:pt>
                <c:pt idx="151">
                  <c:v>368.15</c:v>
                </c:pt>
                <c:pt idx="152">
                  <c:v>353.08</c:v>
                </c:pt>
                <c:pt idx="153">
                  <c:v>387.39</c:v>
                </c:pt>
                <c:pt idx="154">
                  <c:v>394.66</c:v>
                </c:pt>
                <c:pt idx="155">
                  <c:v>420.48</c:v>
                </c:pt>
                <c:pt idx="156">
                  <c:v>371.63</c:v>
                </c:pt>
                <c:pt idx="157">
                  <c:v>399.93</c:v>
                </c:pt>
                <c:pt idx="158">
                  <c:v>365.32</c:v>
                </c:pt>
                <c:pt idx="159">
                  <c:v>347.25</c:v>
                </c:pt>
                <c:pt idx="160">
                  <c:v>400.35</c:v>
                </c:pt>
                <c:pt idx="161">
                  <c:v>409.92</c:v>
                </c:pt>
                <c:pt idx="162">
                  <c:v>359.87</c:v>
                </c:pt>
                <c:pt idx="163">
                  <c:v>393.23</c:v>
                </c:pt>
                <c:pt idx="164">
                  <c:v>382</c:v>
                </c:pt>
                <c:pt idx="165">
                  <c:v>365.04</c:v>
                </c:pt>
                <c:pt idx="166">
                  <c:v>376.67</c:v>
                </c:pt>
                <c:pt idx="167">
                  <c:v>378.93</c:v>
                </c:pt>
                <c:pt idx="168">
                  <c:v>363.89</c:v>
                </c:pt>
                <c:pt idx="169">
                  <c:v>388.35</c:v>
                </c:pt>
                <c:pt idx="170">
                  <c:v>378.23</c:v>
                </c:pt>
              </c:numCache>
            </c:numRef>
          </c:val>
          <c:extLst>
            <c:ext xmlns:c16="http://schemas.microsoft.com/office/drawing/2014/chart" uri="{C3380CC4-5D6E-409C-BE32-E72D297353CC}">
              <c16:uniqueId val="{00000001-744F-45C7-8A41-30152EA8421C}"/>
            </c:ext>
          </c:extLst>
        </c:ser>
        <c:dLbls>
          <c:showLegendKey val="0"/>
          <c:showVal val="0"/>
          <c:showCatName val="0"/>
          <c:showSerName val="0"/>
          <c:showPercent val="0"/>
          <c:showBubbleSize val="0"/>
        </c:dLbls>
        <c:axId val="2114201183"/>
        <c:axId val="2114192543"/>
      </c:areaChart>
      <c:lineChart>
        <c:grouping val="standard"/>
        <c:varyColors val="0"/>
        <c:ser>
          <c:idx val="2"/>
          <c:order val="2"/>
          <c:tx>
            <c:strRef>
              <c:f>'filter data'!$D$3</c:f>
              <c:strCache>
                <c:ptCount val="1"/>
                <c:pt idx="0">
                  <c:v> BOE/d</c:v>
                </c:pt>
              </c:strCache>
            </c:strRef>
          </c:tx>
          <c:spPr>
            <a:ln w="28575" cap="rnd">
              <a:solidFill>
                <a:srgbClr val="FF0000"/>
              </a:solidFill>
              <a:round/>
            </a:ln>
            <a:effectLst/>
          </c:spPr>
          <c:marker>
            <c:symbol val="none"/>
          </c:marker>
          <c:cat>
            <c:strRef>
              <c:f>'filter data'!$A$4:$A$175</c:f>
              <c:strCache>
                <c:ptCount val="171"/>
                <c:pt idx="0">
                  <c:v>2024-08-08</c:v>
                </c:pt>
                <c:pt idx="1">
                  <c:v>2024-08-09</c:v>
                </c:pt>
                <c:pt idx="2">
                  <c:v>2024-08-10</c:v>
                </c:pt>
                <c:pt idx="3">
                  <c:v>2024-08-11</c:v>
                </c:pt>
                <c:pt idx="4">
                  <c:v>2024-08-12</c:v>
                </c:pt>
                <c:pt idx="5">
                  <c:v>2024-08-13</c:v>
                </c:pt>
                <c:pt idx="6">
                  <c:v>2024-08-14</c:v>
                </c:pt>
                <c:pt idx="7">
                  <c:v>2024-08-15</c:v>
                </c:pt>
                <c:pt idx="8">
                  <c:v>2024-08-16</c:v>
                </c:pt>
                <c:pt idx="9">
                  <c:v>2024-08-17</c:v>
                </c:pt>
                <c:pt idx="10">
                  <c:v>2024-08-18</c:v>
                </c:pt>
                <c:pt idx="11">
                  <c:v>2024-08-19</c:v>
                </c:pt>
                <c:pt idx="12">
                  <c:v>2024-08-20</c:v>
                </c:pt>
                <c:pt idx="13">
                  <c:v>2024-08-21</c:v>
                </c:pt>
                <c:pt idx="14">
                  <c:v>2024-08-22</c:v>
                </c:pt>
                <c:pt idx="15">
                  <c:v>2024-08-23</c:v>
                </c:pt>
                <c:pt idx="16">
                  <c:v>2024-08-24</c:v>
                </c:pt>
                <c:pt idx="17">
                  <c:v>2024-08-25</c:v>
                </c:pt>
                <c:pt idx="18">
                  <c:v>2024-08-26</c:v>
                </c:pt>
                <c:pt idx="19">
                  <c:v>2024-08-27</c:v>
                </c:pt>
                <c:pt idx="20">
                  <c:v>2024-08-28</c:v>
                </c:pt>
                <c:pt idx="21">
                  <c:v>2024-08-29</c:v>
                </c:pt>
                <c:pt idx="22">
                  <c:v>2024-08-30</c:v>
                </c:pt>
                <c:pt idx="23">
                  <c:v>2024-08-31</c:v>
                </c:pt>
                <c:pt idx="24">
                  <c:v>2024-09-01</c:v>
                </c:pt>
                <c:pt idx="25">
                  <c:v>2024-09-02</c:v>
                </c:pt>
                <c:pt idx="26">
                  <c:v>2024-09-03</c:v>
                </c:pt>
                <c:pt idx="27">
                  <c:v>2024-09-04</c:v>
                </c:pt>
                <c:pt idx="28">
                  <c:v>2024-09-05</c:v>
                </c:pt>
                <c:pt idx="29">
                  <c:v>2024-09-06</c:v>
                </c:pt>
                <c:pt idx="30">
                  <c:v>2024-09-07</c:v>
                </c:pt>
                <c:pt idx="31">
                  <c:v>2024-09-08</c:v>
                </c:pt>
                <c:pt idx="32">
                  <c:v>2024-09-09</c:v>
                </c:pt>
                <c:pt idx="33">
                  <c:v>2024-09-10</c:v>
                </c:pt>
                <c:pt idx="34">
                  <c:v>2024-09-11</c:v>
                </c:pt>
                <c:pt idx="35">
                  <c:v>2024-09-12</c:v>
                </c:pt>
                <c:pt idx="36">
                  <c:v>2024-09-13</c:v>
                </c:pt>
                <c:pt idx="37">
                  <c:v>2024-09-14</c:v>
                </c:pt>
                <c:pt idx="38">
                  <c:v>2024-09-15</c:v>
                </c:pt>
                <c:pt idx="39">
                  <c:v>2024-09-16</c:v>
                </c:pt>
                <c:pt idx="40">
                  <c:v>2024-09-17</c:v>
                </c:pt>
                <c:pt idx="41">
                  <c:v>2024-09-18</c:v>
                </c:pt>
                <c:pt idx="42">
                  <c:v>2024-09-19</c:v>
                </c:pt>
                <c:pt idx="43">
                  <c:v>2024-09-20</c:v>
                </c:pt>
                <c:pt idx="44">
                  <c:v>2024-09-21</c:v>
                </c:pt>
                <c:pt idx="45">
                  <c:v>2024-09-22</c:v>
                </c:pt>
                <c:pt idx="46">
                  <c:v>2024-09-23</c:v>
                </c:pt>
                <c:pt idx="47">
                  <c:v>2024-09-24</c:v>
                </c:pt>
                <c:pt idx="48">
                  <c:v>2024-09-25</c:v>
                </c:pt>
                <c:pt idx="49">
                  <c:v>2024-09-26</c:v>
                </c:pt>
                <c:pt idx="50">
                  <c:v>2024-09-27</c:v>
                </c:pt>
                <c:pt idx="51">
                  <c:v>2024-09-28</c:v>
                </c:pt>
                <c:pt idx="52">
                  <c:v>2024-09-29</c:v>
                </c:pt>
                <c:pt idx="53">
                  <c:v>2024-09-30</c:v>
                </c:pt>
                <c:pt idx="54">
                  <c:v>2024-10-01</c:v>
                </c:pt>
                <c:pt idx="55">
                  <c:v>2024-10-02</c:v>
                </c:pt>
                <c:pt idx="56">
                  <c:v>2024-10-03</c:v>
                </c:pt>
                <c:pt idx="57">
                  <c:v>2024-10-04</c:v>
                </c:pt>
                <c:pt idx="58">
                  <c:v>2024-10-05</c:v>
                </c:pt>
                <c:pt idx="59">
                  <c:v>2024-10-06</c:v>
                </c:pt>
                <c:pt idx="60">
                  <c:v>2024-10-07</c:v>
                </c:pt>
                <c:pt idx="61">
                  <c:v>2024-10-08</c:v>
                </c:pt>
                <c:pt idx="62">
                  <c:v>2024-12-01</c:v>
                </c:pt>
                <c:pt idx="63">
                  <c:v>2024-12-02</c:v>
                </c:pt>
                <c:pt idx="64">
                  <c:v>2024-12-03</c:v>
                </c:pt>
                <c:pt idx="65">
                  <c:v>2024-12-04</c:v>
                </c:pt>
                <c:pt idx="66">
                  <c:v>2024-12-05</c:v>
                </c:pt>
                <c:pt idx="67">
                  <c:v>2024-12-06</c:v>
                </c:pt>
                <c:pt idx="68">
                  <c:v>2024-12-07</c:v>
                </c:pt>
                <c:pt idx="69">
                  <c:v>2024-12-08</c:v>
                </c:pt>
                <c:pt idx="70">
                  <c:v>2024-12-09</c:v>
                </c:pt>
                <c:pt idx="71">
                  <c:v>2024-12-10</c:v>
                </c:pt>
                <c:pt idx="72">
                  <c:v>2024-12-11</c:v>
                </c:pt>
                <c:pt idx="73">
                  <c:v>2024-12-12</c:v>
                </c:pt>
                <c:pt idx="74">
                  <c:v>2024-12-13</c:v>
                </c:pt>
                <c:pt idx="75">
                  <c:v>2024-12-14</c:v>
                </c:pt>
                <c:pt idx="76">
                  <c:v>2024-12-15</c:v>
                </c:pt>
                <c:pt idx="77">
                  <c:v>2024-12-16</c:v>
                </c:pt>
                <c:pt idx="78">
                  <c:v>2024-12-17</c:v>
                </c:pt>
                <c:pt idx="79">
                  <c:v>2024-12-18</c:v>
                </c:pt>
                <c:pt idx="80">
                  <c:v>2024-12-19</c:v>
                </c:pt>
                <c:pt idx="81">
                  <c:v>2024-12-20</c:v>
                </c:pt>
                <c:pt idx="82">
                  <c:v>2024-12-21</c:v>
                </c:pt>
                <c:pt idx="83">
                  <c:v>2024-12-22</c:v>
                </c:pt>
                <c:pt idx="84">
                  <c:v>2024-12-23</c:v>
                </c:pt>
                <c:pt idx="85">
                  <c:v>2024-12-24</c:v>
                </c:pt>
                <c:pt idx="86">
                  <c:v>2024-12-25</c:v>
                </c:pt>
                <c:pt idx="87">
                  <c:v>2024-12-26</c:v>
                </c:pt>
                <c:pt idx="88">
                  <c:v>2024-12-27</c:v>
                </c:pt>
                <c:pt idx="89">
                  <c:v>2024-12-28</c:v>
                </c:pt>
                <c:pt idx="90">
                  <c:v>2024-12-29</c:v>
                </c:pt>
                <c:pt idx="91">
                  <c:v>2024-12-30</c:v>
                </c:pt>
                <c:pt idx="92">
                  <c:v>2024-12-31</c:v>
                </c:pt>
                <c:pt idx="93">
                  <c:v>2025-01-01</c:v>
                </c:pt>
                <c:pt idx="94">
                  <c:v>2025-01-02</c:v>
                </c:pt>
                <c:pt idx="95">
                  <c:v>2025-01-03</c:v>
                </c:pt>
                <c:pt idx="96">
                  <c:v>2025-01-04</c:v>
                </c:pt>
                <c:pt idx="97">
                  <c:v>2025-01-05</c:v>
                </c:pt>
                <c:pt idx="98">
                  <c:v>2025-01-06</c:v>
                </c:pt>
                <c:pt idx="99">
                  <c:v>2025-01-07</c:v>
                </c:pt>
                <c:pt idx="100">
                  <c:v>2025-01-08</c:v>
                </c:pt>
                <c:pt idx="101">
                  <c:v>2025-01-09</c:v>
                </c:pt>
                <c:pt idx="102">
                  <c:v>2025-01-10</c:v>
                </c:pt>
                <c:pt idx="103">
                  <c:v>2025-01-11</c:v>
                </c:pt>
                <c:pt idx="104">
                  <c:v>2025-01-12</c:v>
                </c:pt>
                <c:pt idx="105">
                  <c:v>2025-01-13</c:v>
                </c:pt>
                <c:pt idx="106">
                  <c:v>2025-01-14</c:v>
                </c:pt>
                <c:pt idx="107">
                  <c:v>2025-01-15</c:v>
                </c:pt>
                <c:pt idx="108">
                  <c:v>2025-01-16</c:v>
                </c:pt>
                <c:pt idx="109">
                  <c:v>2025-01-17</c:v>
                </c:pt>
                <c:pt idx="110">
                  <c:v>2025-01-18</c:v>
                </c:pt>
                <c:pt idx="111">
                  <c:v>2025-01-19</c:v>
                </c:pt>
                <c:pt idx="112">
                  <c:v>2025-01-20</c:v>
                </c:pt>
                <c:pt idx="113">
                  <c:v>2025-01-21</c:v>
                </c:pt>
                <c:pt idx="114">
                  <c:v>2025-01-22</c:v>
                </c:pt>
                <c:pt idx="115">
                  <c:v>2025-01-23</c:v>
                </c:pt>
                <c:pt idx="116">
                  <c:v>2025-01-24</c:v>
                </c:pt>
                <c:pt idx="117">
                  <c:v>2025-01-25</c:v>
                </c:pt>
                <c:pt idx="118">
                  <c:v>2025-01-26</c:v>
                </c:pt>
                <c:pt idx="119">
                  <c:v>2025-01-27</c:v>
                </c:pt>
                <c:pt idx="120">
                  <c:v>2025-01-28</c:v>
                </c:pt>
                <c:pt idx="121">
                  <c:v>2025-01-29</c:v>
                </c:pt>
                <c:pt idx="122">
                  <c:v>2025-01-30</c:v>
                </c:pt>
                <c:pt idx="123">
                  <c:v>2025-01-31</c:v>
                </c:pt>
                <c:pt idx="124">
                  <c:v>2025-02-01</c:v>
                </c:pt>
                <c:pt idx="125">
                  <c:v>2025-02-02</c:v>
                </c:pt>
                <c:pt idx="126">
                  <c:v>2025-02-03</c:v>
                </c:pt>
                <c:pt idx="127">
                  <c:v>2025-02-04</c:v>
                </c:pt>
                <c:pt idx="128">
                  <c:v>2025-02-05</c:v>
                </c:pt>
                <c:pt idx="129">
                  <c:v>2025-02-06</c:v>
                </c:pt>
                <c:pt idx="130">
                  <c:v>2025-02-07</c:v>
                </c:pt>
                <c:pt idx="131">
                  <c:v>2025-02-08</c:v>
                </c:pt>
                <c:pt idx="132">
                  <c:v>2025-02-09</c:v>
                </c:pt>
                <c:pt idx="133">
                  <c:v>2025-02-10</c:v>
                </c:pt>
                <c:pt idx="134">
                  <c:v>2025-02-20</c:v>
                </c:pt>
                <c:pt idx="135">
                  <c:v>2025-02-21</c:v>
                </c:pt>
                <c:pt idx="136">
                  <c:v>2025-02-22</c:v>
                </c:pt>
                <c:pt idx="137">
                  <c:v>2025-02-23</c:v>
                </c:pt>
                <c:pt idx="138">
                  <c:v>2025-02-24</c:v>
                </c:pt>
                <c:pt idx="139">
                  <c:v>2025-02-25</c:v>
                </c:pt>
                <c:pt idx="140">
                  <c:v>2025-02-26</c:v>
                </c:pt>
                <c:pt idx="141">
                  <c:v>2025-02-27</c:v>
                </c:pt>
                <c:pt idx="142">
                  <c:v>2025-02-28</c:v>
                </c:pt>
                <c:pt idx="143">
                  <c:v>2025-03-01</c:v>
                </c:pt>
                <c:pt idx="144">
                  <c:v>2025-03-02</c:v>
                </c:pt>
                <c:pt idx="145">
                  <c:v>2025-03-03</c:v>
                </c:pt>
                <c:pt idx="146">
                  <c:v>2025-03-06</c:v>
                </c:pt>
                <c:pt idx="147">
                  <c:v>2025-03-07</c:v>
                </c:pt>
                <c:pt idx="148">
                  <c:v>2025-03-08</c:v>
                </c:pt>
                <c:pt idx="149">
                  <c:v>2025-03-09</c:v>
                </c:pt>
                <c:pt idx="150">
                  <c:v>2025-03-10</c:v>
                </c:pt>
                <c:pt idx="151">
                  <c:v>2025-03-11</c:v>
                </c:pt>
                <c:pt idx="152">
                  <c:v>2025-03-12</c:v>
                </c:pt>
                <c:pt idx="153">
                  <c:v>2025-03-13</c:v>
                </c:pt>
                <c:pt idx="154">
                  <c:v>2025-03-14</c:v>
                </c:pt>
                <c:pt idx="155">
                  <c:v>2025-03-15</c:v>
                </c:pt>
                <c:pt idx="156">
                  <c:v>2025-03-16</c:v>
                </c:pt>
                <c:pt idx="157">
                  <c:v>2025-03-17</c:v>
                </c:pt>
                <c:pt idx="158">
                  <c:v>2025-03-18</c:v>
                </c:pt>
                <c:pt idx="159">
                  <c:v>2025-03-19</c:v>
                </c:pt>
                <c:pt idx="160">
                  <c:v>2025-03-20</c:v>
                </c:pt>
                <c:pt idx="161">
                  <c:v>2025-03-21</c:v>
                </c:pt>
                <c:pt idx="162">
                  <c:v>2025-03-22</c:v>
                </c:pt>
                <c:pt idx="163">
                  <c:v>2025-03-23</c:v>
                </c:pt>
                <c:pt idx="164">
                  <c:v>2025-03-24</c:v>
                </c:pt>
                <c:pt idx="165">
                  <c:v>2025-03-25</c:v>
                </c:pt>
                <c:pt idx="166">
                  <c:v>2025-03-26</c:v>
                </c:pt>
                <c:pt idx="167">
                  <c:v>2025-03-27</c:v>
                </c:pt>
                <c:pt idx="168">
                  <c:v>2025-03-28</c:v>
                </c:pt>
                <c:pt idx="169">
                  <c:v>2025-03-29</c:v>
                </c:pt>
                <c:pt idx="170">
                  <c:v>2025-03-30</c:v>
                </c:pt>
              </c:strCache>
            </c:strRef>
          </c:cat>
          <c:val>
            <c:numRef>
              <c:f>'filter data'!$D$4:$D$175</c:f>
              <c:numCache>
                <c:formatCode>_-* #,##0.0_-;\-* #,##0.0_-;_-* "-"??_-;_-@_-</c:formatCode>
                <c:ptCount val="171"/>
                <c:pt idx="0">
                  <c:v>202.58166666666668</c:v>
                </c:pt>
                <c:pt idx="1">
                  <c:v>284.61166666666662</c:v>
                </c:pt>
                <c:pt idx="2">
                  <c:v>370.21666666666664</c:v>
                </c:pt>
                <c:pt idx="3">
                  <c:v>373.17568366521664</c:v>
                </c:pt>
                <c:pt idx="4">
                  <c:v>294.2261105936833</c:v>
                </c:pt>
                <c:pt idx="5">
                  <c:v>395.12387321694996</c:v>
                </c:pt>
                <c:pt idx="6">
                  <c:v>327.14051816809996</c:v>
                </c:pt>
                <c:pt idx="7">
                  <c:v>327.0462894835</c:v>
                </c:pt>
                <c:pt idx="8">
                  <c:v>387.76039725628334</c:v>
                </c:pt>
                <c:pt idx="9">
                  <c:v>378.4230970175833</c:v>
                </c:pt>
                <c:pt idx="10">
                  <c:v>408.0957278547333</c:v>
                </c:pt>
                <c:pt idx="11">
                  <c:v>382.03801998048334</c:v>
                </c:pt>
                <c:pt idx="12">
                  <c:v>373.90926683019995</c:v>
                </c:pt>
                <c:pt idx="13">
                  <c:v>374.5478314847</c:v>
                </c:pt>
                <c:pt idx="14">
                  <c:v>415.10833333333329</c:v>
                </c:pt>
                <c:pt idx="15">
                  <c:v>434.83833333333331</c:v>
                </c:pt>
                <c:pt idx="16">
                  <c:v>456.14189999999996</c:v>
                </c:pt>
                <c:pt idx="17">
                  <c:v>446.26236916666664</c:v>
                </c:pt>
                <c:pt idx="18">
                  <c:v>425.6748</c:v>
                </c:pt>
                <c:pt idx="19">
                  <c:v>426.89823166666667</c:v>
                </c:pt>
                <c:pt idx="20">
                  <c:v>429.1201258333333</c:v>
                </c:pt>
                <c:pt idx="21">
                  <c:v>423.24094833333334</c:v>
                </c:pt>
                <c:pt idx="22">
                  <c:v>436.10479416666669</c:v>
                </c:pt>
                <c:pt idx="23">
                  <c:v>414.17964583333332</c:v>
                </c:pt>
                <c:pt idx="24">
                  <c:v>422.54106333333334</c:v>
                </c:pt>
                <c:pt idx="25">
                  <c:v>407.46875749999998</c:v>
                </c:pt>
                <c:pt idx="26">
                  <c:v>411.8371775</c:v>
                </c:pt>
                <c:pt idx="27">
                  <c:v>459.18882916666666</c:v>
                </c:pt>
                <c:pt idx="28">
                  <c:v>394.96125499999999</c:v>
                </c:pt>
                <c:pt idx="29">
                  <c:v>415.01691249999999</c:v>
                </c:pt>
                <c:pt idx="30">
                  <c:v>417.49137083333335</c:v>
                </c:pt>
                <c:pt idx="31">
                  <c:v>429.89007500000002</c:v>
                </c:pt>
                <c:pt idx="32">
                  <c:v>439.08664499999998</c:v>
                </c:pt>
                <c:pt idx="33">
                  <c:v>433.74559833333331</c:v>
                </c:pt>
                <c:pt idx="34">
                  <c:v>429.70986166666665</c:v>
                </c:pt>
                <c:pt idx="35">
                  <c:v>409.54004083333331</c:v>
                </c:pt>
                <c:pt idx="36">
                  <c:v>418.3817416666667</c:v>
                </c:pt>
                <c:pt idx="37">
                  <c:v>442.35594416666669</c:v>
                </c:pt>
                <c:pt idx="38">
                  <c:v>415.98459749999995</c:v>
                </c:pt>
                <c:pt idx="39">
                  <c:v>409.95531833333331</c:v>
                </c:pt>
                <c:pt idx="40">
                  <c:v>394.27453666666668</c:v>
                </c:pt>
                <c:pt idx="41">
                  <c:v>428.43787416666669</c:v>
                </c:pt>
                <c:pt idx="42">
                  <c:v>409.59111250000001</c:v>
                </c:pt>
                <c:pt idx="43">
                  <c:v>419.50614083333335</c:v>
                </c:pt>
                <c:pt idx="44">
                  <c:v>427.51166666666671</c:v>
                </c:pt>
                <c:pt idx="45">
                  <c:v>412.82499999999999</c:v>
                </c:pt>
                <c:pt idx="46">
                  <c:v>427.00833333333333</c:v>
                </c:pt>
                <c:pt idx="47">
                  <c:v>349.27166666666665</c:v>
                </c:pt>
                <c:pt idx="48">
                  <c:v>446.29500000000002</c:v>
                </c:pt>
                <c:pt idx="49">
                  <c:v>433.33500000000004</c:v>
                </c:pt>
                <c:pt idx="50">
                  <c:v>411.38499999999999</c:v>
                </c:pt>
                <c:pt idx="51">
                  <c:v>411.63</c:v>
                </c:pt>
                <c:pt idx="52">
                  <c:v>379.32</c:v>
                </c:pt>
                <c:pt idx="53">
                  <c:v>414.67</c:v>
                </c:pt>
                <c:pt idx="54">
                  <c:v>405.76500000000004</c:v>
                </c:pt>
                <c:pt idx="55">
                  <c:v>396.02500000000003</c:v>
                </c:pt>
                <c:pt idx="56">
                  <c:v>403.28</c:v>
                </c:pt>
                <c:pt idx="57">
                  <c:v>423.80666666666667</c:v>
                </c:pt>
                <c:pt idx="58">
                  <c:v>403.88666666666666</c:v>
                </c:pt>
                <c:pt idx="59">
                  <c:v>424.47166666666669</c:v>
                </c:pt>
                <c:pt idx="60">
                  <c:v>378.66499999999996</c:v>
                </c:pt>
                <c:pt idx="61">
                  <c:v>138.96333333333334</c:v>
                </c:pt>
                <c:pt idx="62">
                  <c:v>375.84000000000003</c:v>
                </c:pt>
                <c:pt idx="63">
                  <c:v>499.8</c:v>
                </c:pt>
                <c:pt idx="64">
                  <c:v>410.54333333333335</c:v>
                </c:pt>
                <c:pt idx="65">
                  <c:v>405.36999999999995</c:v>
                </c:pt>
                <c:pt idx="66">
                  <c:v>425.22833333333335</c:v>
                </c:pt>
                <c:pt idx="67">
                  <c:v>392.54166666666669</c:v>
                </c:pt>
                <c:pt idx="68">
                  <c:v>412.58166666666665</c:v>
                </c:pt>
                <c:pt idx="69">
                  <c:v>392.85833333333335</c:v>
                </c:pt>
                <c:pt idx="70">
                  <c:v>402.94499999999999</c:v>
                </c:pt>
                <c:pt idx="71">
                  <c:v>444.53166666666669</c:v>
                </c:pt>
                <c:pt idx="72">
                  <c:v>420.51666666666671</c:v>
                </c:pt>
                <c:pt idx="73">
                  <c:v>415.89499999999998</c:v>
                </c:pt>
                <c:pt idx="74">
                  <c:v>418.70666666666671</c:v>
                </c:pt>
                <c:pt idx="75">
                  <c:v>616.18666666666661</c:v>
                </c:pt>
                <c:pt idx="76">
                  <c:v>713.69499999999994</c:v>
                </c:pt>
                <c:pt idx="77">
                  <c:v>604.79166666666663</c:v>
                </c:pt>
                <c:pt idx="78">
                  <c:v>654.39666666666665</c:v>
                </c:pt>
                <c:pt idx="79">
                  <c:v>446.64166666666665</c:v>
                </c:pt>
                <c:pt idx="80">
                  <c:v>599.58500000000004</c:v>
                </c:pt>
                <c:pt idx="81">
                  <c:v>627.20166666666671</c:v>
                </c:pt>
                <c:pt idx="82">
                  <c:v>512.73500000000001</c:v>
                </c:pt>
                <c:pt idx="83">
                  <c:v>560.81166666666672</c:v>
                </c:pt>
                <c:pt idx="84">
                  <c:v>446.83000000000004</c:v>
                </c:pt>
                <c:pt idx="85">
                  <c:v>496.45</c:v>
                </c:pt>
                <c:pt idx="86">
                  <c:v>521.66999999999996</c:v>
                </c:pt>
                <c:pt idx="87">
                  <c:v>442.87333333333333</c:v>
                </c:pt>
                <c:pt idx="88">
                  <c:v>507.11333333333334</c:v>
                </c:pt>
                <c:pt idx="89">
                  <c:v>443.37666666666667</c:v>
                </c:pt>
                <c:pt idx="90">
                  <c:v>438.7233333333333</c:v>
                </c:pt>
                <c:pt idx="91">
                  <c:v>404.23333333333335</c:v>
                </c:pt>
                <c:pt idx="92">
                  <c:v>349.14666666666665</c:v>
                </c:pt>
                <c:pt idx="93">
                  <c:v>421.76500000000004</c:v>
                </c:pt>
                <c:pt idx="94">
                  <c:v>444.34500000000003</c:v>
                </c:pt>
                <c:pt idx="95">
                  <c:v>448.59666666666669</c:v>
                </c:pt>
                <c:pt idx="96">
                  <c:v>428.34666666666669</c:v>
                </c:pt>
                <c:pt idx="97">
                  <c:v>414.05833333333334</c:v>
                </c:pt>
                <c:pt idx="98">
                  <c:v>440.12666666666667</c:v>
                </c:pt>
                <c:pt idx="99">
                  <c:v>380.34733333333338</c:v>
                </c:pt>
                <c:pt idx="100">
                  <c:v>391.06</c:v>
                </c:pt>
                <c:pt idx="101">
                  <c:v>444.24666666666667</c:v>
                </c:pt>
                <c:pt idx="102">
                  <c:v>447.63</c:v>
                </c:pt>
                <c:pt idx="103">
                  <c:v>396.72999999999996</c:v>
                </c:pt>
                <c:pt idx="104">
                  <c:v>440.81166666666667</c:v>
                </c:pt>
                <c:pt idx="105">
                  <c:v>413.02166666666665</c:v>
                </c:pt>
                <c:pt idx="106">
                  <c:v>423.56833333333333</c:v>
                </c:pt>
                <c:pt idx="107">
                  <c:v>416.36500000000001</c:v>
                </c:pt>
                <c:pt idx="108">
                  <c:v>432.45833333333337</c:v>
                </c:pt>
                <c:pt idx="109">
                  <c:v>419.48666666666668</c:v>
                </c:pt>
                <c:pt idx="110">
                  <c:v>289.99333333333334</c:v>
                </c:pt>
                <c:pt idx="111">
                  <c:v>404.58000000000004</c:v>
                </c:pt>
                <c:pt idx="112">
                  <c:v>431.57833333333332</c:v>
                </c:pt>
                <c:pt idx="113">
                  <c:v>436.66666666666669</c:v>
                </c:pt>
                <c:pt idx="114">
                  <c:v>401.53999999999996</c:v>
                </c:pt>
                <c:pt idx="115">
                  <c:v>401.25</c:v>
                </c:pt>
                <c:pt idx="116">
                  <c:v>434.96999999999997</c:v>
                </c:pt>
                <c:pt idx="117">
                  <c:v>438.22500000000002</c:v>
                </c:pt>
                <c:pt idx="118">
                  <c:v>382.3366666666667</c:v>
                </c:pt>
                <c:pt idx="119">
                  <c:v>404.11666666666667</c:v>
                </c:pt>
                <c:pt idx="120">
                  <c:v>379.07000000000005</c:v>
                </c:pt>
                <c:pt idx="121">
                  <c:v>421.40666666666664</c:v>
                </c:pt>
                <c:pt idx="122">
                  <c:v>393.685</c:v>
                </c:pt>
                <c:pt idx="123">
                  <c:v>414.72666666666669</c:v>
                </c:pt>
                <c:pt idx="124">
                  <c:v>396.7766666666667</c:v>
                </c:pt>
                <c:pt idx="125">
                  <c:v>253.91499999999999</c:v>
                </c:pt>
                <c:pt idx="126">
                  <c:v>404.04500000000002</c:v>
                </c:pt>
                <c:pt idx="127">
                  <c:v>398.14499999999998</c:v>
                </c:pt>
                <c:pt idx="128">
                  <c:v>423.85499999999996</c:v>
                </c:pt>
                <c:pt idx="129">
                  <c:v>394.57833333333332</c:v>
                </c:pt>
                <c:pt idx="130">
                  <c:v>400.39166666666665</c:v>
                </c:pt>
                <c:pt idx="131">
                  <c:v>383.05833333333334</c:v>
                </c:pt>
                <c:pt idx="132">
                  <c:v>387.68833333333333</c:v>
                </c:pt>
                <c:pt idx="133">
                  <c:v>398.54333333333335</c:v>
                </c:pt>
                <c:pt idx="134">
                  <c:v>205.54500000000002</c:v>
                </c:pt>
                <c:pt idx="135">
                  <c:v>373.39166666666665</c:v>
                </c:pt>
                <c:pt idx="136">
                  <c:v>372.29833333333329</c:v>
                </c:pt>
                <c:pt idx="137">
                  <c:v>416.0266666666667</c:v>
                </c:pt>
                <c:pt idx="138">
                  <c:v>374.33500000000004</c:v>
                </c:pt>
                <c:pt idx="139">
                  <c:v>344.21666666666664</c:v>
                </c:pt>
                <c:pt idx="140">
                  <c:v>374.35833333333335</c:v>
                </c:pt>
                <c:pt idx="141">
                  <c:v>373.90000000000003</c:v>
                </c:pt>
                <c:pt idx="142">
                  <c:v>349.66333333333336</c:v>
                </c:pt>
                <c:pt idx="143">
                  <c:v>335.44166666666666</c:v>
                </c:pt>
                <c:pt idx="144">
                  <c:v>370.62833333333333</c:v>
                </c:pt>
                <c:pt idx="145">
                  <c:v>148.22666666666666</c:v>
                </c:pt>
                <c:pt idx="146">
                  <c:v>59.453333333333333</c:v>
                </c:pt>
                <c:pt idx="147">
                  <c:v>317.95166666666665</c:v>
                </c:pt>
                <c:pt idx="148">
                  <c:v>351.38166666666666</c:v>
                </c:pt>
                <c:pt idx="149">
                  <c:v>398.91833333333335</c:v>
                </c:pt>
                <c:pt idx="150">
                  <c:v>424.4</c:v>
                </c:pt>
                <c:pt idx="151">
                  <c:v>386.60666666666663</c:v>
                </c:pt>
                <c:pt idx="152">
                  <c:v>371.65499999999997</c:v>
                </c:pt>
                <c:pt idx="153">
                  <c:v>405.7283333333333</c:v>
                </c:pt>
                <c:pt idx="154">
                  <c:v>413.35333333333335</c:v>
                </c:pt>
                <c:pt idx="155">
                  <c:v>438.87833333333333</c:v>
                </c:pt>
                <c:pt idx="156">
                  <c:v>390.73666666666668</c:v>
                </c:pt>
                <c:pt idx="157">
                  <c:v>419.69333333333333</c:v>
                </c:pt>
                <c:pt idx="158">
                  <c:v>386.36</c:v>
                </c:pt>
                <c:pt idx="159">
                  <c:v>367.00833333333333</c:v>
                </c:pt>
                <c:pt idx="160">
                  <c:v>421.5866666666667</c:v>
                </c:pt>
                <c:pt idx="161">
                  <c:v>431.2166666666667</c:v>
                </c:pt>
                <c:pt idx="162">
                  <c:v>381.34333333333336</c:v>
                </c:pt>
                <c:pt idx="163">
                  <c:v>414.70333333333338</c:v>
                </c:pt>
                <c:pt idx="164">
                  <c:v>402.84833333333336</c:v>
                </c:pt>
                <c:pt idx="165">
                  <c:v>386.63166666666666</c:v>
                </c:pt>
                <c:pt idx="166">
                  <c:v>398.44</c:v>
                </c:pt>
                <c:pt idx="167">
                  <c:v>400.58166666666665</c:v>
                </c:pt>
                <c:pt idx="168">
                  <c:v>385.30500000000001</c:v>
                </c:pt>
                <c:pt idx="169">
                  <c:v>410.23833333333334</c:v>
                </c:pt>
                <c:pt idx="170">
                  <c:v>400.11833333333334</c:v>
                </c:pt>
              </c:numCache>
            </c:numRef>
          </c:val>
          <c:smooth val="0"/>
          <c:extLst>
            <c:ext xmlns:c16="http://schemas.microsoft.com/office/drawing/2014/chart" uri="{C3380CC4-5D6E-409C-BE32-E72D297353CC}">
              <c16:uniqueId val="{00000002-744F-45C7-8A41-30152EA8421C}"/>
            </c:ext>
          </c:extLst>
        </c:ser>
        <c:dLbls>
          <c:showLegendKey val="0"/>
          <c:showVal val="0"/>
          <c:showCatName val="0"/>
          <c:showSerName val="0"/>
          <c:showPercent val="0"/>
          <c:showBubbleSize val="0"/>
        </c:dLbls>
        <c:marker val="1"/>
        <c:smooth val="0"/>
        <c:axId val="2114201183"/>
        <c:axId val="2114192543"/>
      </c:lineChart>
      <c:catAx>
        <c:axId val="211420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192543"/>
        <c:crosses val="autoZero"/>
        <c:auto val="1"/>
        <c:lblAlgn val="ctr"/>
        <c:lblOffset val="100"/>
        <c:noMultiLvlLbl val="0"/>
      </c:catAx>
      <c:valAx>
        <c:axId val="2114192543"/>
        <c:scaling>
          <c:orientation val="minMax"/>
          <c:max val="700"/>
        </c:scaling>
        <c:delete val="0"/>
        <c:axPos val="l"/>
        <c:majorGridlines>
          <c:spPr>
            <a:ln w="9525" cap="flat" cmpd="sng" algn="ctr">
              <a:solidFill>
                <a:schemeClr val="tx1">
                  <a:lumMod val="15000"/>
                  <a:lumOff val="85000"/>
                </a:schemeClr>
              </a:solidFill>
              <a:round/>
            </a:ln>
            <a:effectLst/>
          </c:spPr>
        </c:majorGridlines>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4201183"/>
        <c:crosses val="autoZero"/>
        <c:crossBetween val="between"/>
      </c:valAx>
      <c:spPr>
        <a:noFill/>
        <a:ln>
          <a:noFill/>
        </a:ln>
        <a:effectLst/>
      </c:spPr>
    </c:plotArea>
    <c:legend>
      <c:legendPos val="r"/>
      <c:layout>
        <c:manualLayout>
          <c:xMode val="edge"/>
          <c:yMode val="edge"/>
          <c:x val="0.63897589931070498"/>
          <c:y val="6.9148266061468303E-2"/>
          <c:w val="0.19481574351714287"/>
          <c:h val="0.2585264090334137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CA" b="1"/>
              <a:t>4-20 actual well</a:t>
            </a:r>
            <a:r>
              <a:rPr lang="en-CA" b="1" baseline="0"/>
              <a:t>  production vs reserves (2024YE)</a:t>
            </a:r>
            <a:endParaRPr lang="en-CA" b="1"/>
          </a:p>
        </c:rich>
      </c:tx>
      <c:layout>
        <c:manualLayout>
          <c:xMode val="edge"/>
          <c:yMode val="edge"/>
          <c:x val="0.22121558442906214"/>
          <c:y val="4.786879233931284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CA"/>
        </a:p>
      </c:txPr>
    </c:title>
    <c:autoTitleDeleted val="0"/>
    <c:plotArea>
      <c:layout>
        <c:manualLayout>
          <c:layoutTarget val="inner"/>
          <c:xMode val="edge"/>
          <c:yMode val="edge"/>
          <c:x val="8.8497812773403323E-2"/>
          <c:y val="0.17123730378578025"/>
          <c:w val="0.8161319907844623"/>
          <c:h val="0.65046931460437252"/>
        </c:manualLayout>
      </c:layout>
      <c:lineChart>
        <c:grouping val="standard"/>
        <c:varyColors val="0"/>
        <c:ser>
          <c:idx val="0"/>
          <c:order val="0"/>
          <c:tx>
            <c:strRef>
              <c:f>'[4-20 pressure data v4.xlsx]monthly'!$B$7</c:f>
              <c:strCache>
                <c:ptCount val="1"/>
                <c:pt idx="0">
                  <c:v>actual oil (bbl/d)</c:v>
                </c:pt>
              </c:strCache>
            </c:strRef>
          </c:tx>
          <c:spPr>
            <a:ln w="28575" cap="rnd">
              <a:solidFill>
                <a:srgbClr val="00B050"/>
              </a:solidFill>
              <a:round/>
            </a:ln>
            <a:effectLst/>
          </c:spPr>
          <c:marker>
            <c:symbol val="none"/>
          </c:marker>
          <c:cat>
            <c:numRef>
              <c:f>'[4-20 pressure data v4.xlsx]monthly'!$C$3:$AF$3</c:f>
              <c:numCache>
                <c:formatCode>mmm\-yy</c:formatCode>
                <c:ptCount val="29"/>
                <c:pt idx="0">
                  <c:v>45505</c:v>
                </c:pt>
                <c:pt idx="1">
                  <c:v>45536</c:v>
                </c:pt>
                <c:pt idx="2">
                  <c:v>45566</c:v>
                </c:pt>
                <c:pt idx="3">
                  <c:v>45627</c:v>
                </c:pt>
                <c:pt idx="4">
                  <c:v>45658</c:v>
                </c:pt>
                <c:pt idx="5">
                  <c:v>45689</c:v>
                </c:pt>
                <c:pt idx="6">
                  <c:v>45717</c:v>
                </c:pt>
                <c:pt idx="7">
                  <c:v>45748</c:v>
                </c:pt>
                <c:pt idx="8">
                  <c:v>45778</c:v>
                </c:pt>
                <c:pt idx="9">
                  <c:v>45809</c:v>
                </c:pt>
                <c:pt idx="10">
                  <c:v>45839</c:v>
                </c:pt>
                <c:pt idx="11">
                  <c:v>45870</c:v>
                </c:pt>
                <c:pt idx="12">
                  <c:v>45901</c:v>
                </c:pt>
                <c:pt idx="13">
                  <c:v>45931</c:v>
                </c:pt>
                <c:pt idx="14">
                  <c:v>45962</c:v>
                </c:pt>
                <c:pt idx="15">
                  <c:v>45992</c:v>
                </c:pt>
                <c:pt idx="16">
                  <c:v>46023</c:v>
                </c:pt>
                <c:pt idx="17">
                  <c:v>46054</c:v>
                </c:pt>
                <c:pt idx="18">
                  <c:v>46082</c:v>
                </c:pt>
                <c:pt idx="19">
                  <c:v>46113</c:v>
                </c:pt>
                <c:pt idx="20">
                  <c:v>46143</c:v>
                </c:pt>
                <c:pt idx="21">
                  <c:v>46174</c:v>
                </c:pt>
                <c:pt idx="22">
                  <c:v>46204</c:v>
                </c:pt>
                <c:pt idx="23">
                  <c:v>46235</c:v>
                </c:pt>
                <c:pt idx="24">
                  <c:v>46266</c:v>
                </c:pt>
                <c:pt idx="25">
                  <c:v>46296</c:v>
                </c:pt>
                <c:pt idx="26">
                  <c:v>46327</c:v>
                </c:pt>
                <c:pt idx="27">
                  <c:v>46357</c:v>
                </c:pt>
                <c:pt idx="28">
                  <c:v>46388</c:v>
                </c:pt>
              </c:numCache>
            </c:numRef>
          </c:cat>
          <c:val>
            <c:numRef>
              <c:f>'[4-20 pressure data v4.xlsx]monthly'!$C$7:$AQ$7</c:f>
              <c:numCache>
                <c:formatCode>_-* #,##0_-;\-* #,##0_-;_-* "-"??_-;_-@_-</c:formatCode>
                <c:ptCount val="40"/>
                <c:pt idx="0">
                  <c:v>374.58874999999995</c:v>
                </c:pt>
                <c:pt idx="1">
                  <c:v>403.13933333333341</c:v>
                </c:pt>
                <c:pt idx="2">
                  <c:v>357.16499999999996</c:v>
                </c:pt>
                <c:pt idx="3">
                  <c:v>455.76258064516128</c:v>
                </c:pt>
                <c:pt idx="4">
                  <c:v>391.60206451612913</c:v>
                </c:pt>
                <c:pt idx="5">
                  <c:v>349.85125000000005</c:v>
                </c:pt>
                <c:pt idx="6">
                  <c:v>372.65538461538461</c:v>
                </c:pt>
              </c:numCache>
            </c:numRef>
          </c:val>
          <c:smooth val="0"/>
          <c:extLst>
            <c:ext xmlns:c16="http://schemas.microsoft.com/office/drawing/2014/chart" uri="{C3380CC4-5D6E-409C-BE32-E72D297353CC}">
              <c16:uniqueId val="{00000000-3F36-4FEF-A34C-91FA7F9430CA}"/>
            </c:ext>
          </c:extLst>
        </c:ser>
        <c:ser>
          <c:idx val="1"/>
          <c:order val="1"/>
          <c:tx>
            <c:strRef>
              <c:f>'[4-20 pressure data v4.xlsx]monthly'!$B$8</c:f>
              <c:strCache>
                <c:ptCount val="1"/>
                <c:pt idx="0">
                  <c:v>actual gas (mcf/d)</c:v>
                </c:pt>
              </c:strCache>
            </c:strRef>
          </c:tx>
          <c:spPr>
            <a:ln w="28575" cap="rnd">
              <a:solidFill>
                <a:srgbClr val="FF0000"/>
              </a:solidFill>
              <a:round/>
            </a:ln>
            <a:effectLst/>
          </c:spPr>
          <c:marker>
            <c:symbol val="none"/>
          </c:marker>
          <c:cat>
            <c:numRef>
              <c:f>'[4-20 pressure data v4.xlsx]monthly'!$C$3:$AF$3</c:f>
              <c:numCache>
                <c:formatCode>mmm\-yy</c:formatCode>
                <c:ptCount val="29"/>
                <c:pt idx="0">
                  <c:v>45505</c:v>
                </c:pt>
                <c:pt idx="1">
                  <c:v>45536</c:v>
                </c:pt>
                <c:pt idx="2">
                  <c:v>45566</c:v>
                </c:pt>
                <c:pt idx="3">
                  <c:v>45627</c:v>
                </c:pt>
                <c:pt idx="4">
                  <c:v>45658</c:v>
                </c:pt>
                <c:pt idx="5">
                  <c:v>45689</c:v>
                </c:pt>
                <c:pt idx="6">
                  <c:v>45717</c:v>
                </c:pt>
                <c:pt idx="7">
                  <c:v>45748</c:v>
                </c:pt>
                <c:pt idx="8">
                  <c:v>45778</c:v>
                </c:pt>
                <c:pt idx="9">
                  <c:v>45809</c:v>
                </c:pt>
                <c:pt idx="10">
                  <c:v>45839</c:v>
                </c:pt>
                <c:pt idx="11">
                  <c:v>45870</c:v>
                </c:pt>
                <c:pt idx="12">
                  <c:v>45901</c:v>
                </c:pt>
                <c:pt idx="13">
                  <c:v>45931</c:v>
                </c:pt>
                <c:pt idx="14">
                  <c:v>45962</c:v>
                </c:pt>
                <c:pt idx="15">
                  <c:v>45992</c:v>
                </c:pt>
                <c:pt idx="16">
                  <c:v>46023</c:v>
                </c:pt>
                <c:pt idx="17">
                  <c:v>46054</c:v>
                </c:pt>
                <c:pt idx="18">
                  <c:v>46082</c:v>
                </c:pt>
                <c:pt idx="19">
                  <c:v>46113</c:v>
                </c:pt>
                <c:pt idx="20">
                  <c:v>46143</c:v>
                </c:pt>
                <c:pt idx="21">
                  <c:v>46174</c:v>
                </c:pt>
                <c:pt idx="22">
                  <c:v>46204</c:v>
                </c:pt>
                <c:pt idx="23">
                  <c:v>46235</c:v>
                </c:pt>
                <c:pt idx="24">
                  <c:v>46266</c:v>
                </c:pt>
                <c:pt idx="25">
                  <c:v>46296</c:v>
                </c:pt>
                <c:pt idx="26">
                  <c:v>46327</c:v>
                </c:pt>
                <c:pt idx="27">
                  <c:v>46357</c:v>
                </c:pt>
                <c:pt idx="28">
                  <c:v>46388</c:v>
                </c:pt>
              </c:numCache>
            </c:numRef>
          </c:cat>
          <c:val>
            <c:numRef>
              <c:f>'[4-20 pressure data v4.xlsx]monthly'!$C$8:$AQ$8</c:f>
              <c:numCache>
                <c:formatCode>_-* #,##0_-;\-* #,##0_-;_-* "-"??_-;_-@_-</c:formatCode>
                <c:ptCount val="40"/>
                <c:pt idx="0">
                  <c:v>49.084074304524933</c:v>
                </c:pt>
                <c:pt idx="1">
                  <c:v>85.607303833333333</c:v>
                </c:pt>
                <c:pt idx="2">
                  <c:v>88.157499999999985</c:v>
                </c:pt>
                <c:pt idx="3">
                  <c:v>130.67999999999998</c:v>
                </c:pt>
                <c:pt idx="4">
                  <c:v>134.98935483870966</c:v>
                </c:pt>
                <c:pt idx="5">
                  <c:v>91.29678571428569</c:v>
                </c:pt>
                <c:pt idx="6">
                  <c:v>120.62653846153846</c:v>
                </c:pt>
              </c:numCache>
            </c:numRef>
          </c:val>
          <c:smooth val="0"/>
          <c:extLst>
            <c:ext xmlns:c16="http://schemas.microsoft.com/office/drawing/2014/chart" uri="{C3380CC4-5D6E-409C-BE32-E72D297353CC}">
              <c16:uniqueId val="{00000001-3F36-4FEF-A34C-91FA7F9430CA}"/>
            </c:ext>
          </c:extLst>
        </c:ser>
        <c:ser>
          <c:idx val="6"/>
          <c:order val="3"/>
          <c:tx>
            <c:strRef>
              <c:f>'[4-20 pressure data v4.xlsx]monthly'!$B$17</c:f>
              <c:strCache>
                <c:ptCount val="1"/>
                <c:pt idx="0">
                  <c:v>(Deloitte-PDP) bbl/d-Gross</c:v>
                </c:pt>
              </c:strCache>
            </c:strRef>
          </c:tx>
          <c:spPr>
            <a:ln w="28575" cap="rnd">
              <a:solidFill>
                <a:srgbClr val="00B050"/>
              </a:solidFill>
              <a:prstDash val="dash"/>
              <a:round/>
            </a:ln>
            <a:effectLst/>
          </c:spPr>
          <c:marker>
            <c:symbol val="none"/>
          </c:marker>
          <c:cat>
            <c:numRef>
              <c:f>'[4-20 pressure data v4.xlsx]monthly'!$C$3:$AF$3</c:f>
              <c:numCache>
                <c:formatCode>mmm\-yy</c:formatCode>
                <c:ptCount val="29"/>
                <c:pt idx="0">
                  <c:v>45505</c:v>
                </c:pt>
                <c:pt idx="1">
                  <c:v>45536</c:v>
                </c:pt>
                <c:pt idx="2">
                  <c:v>45566</c:v>
                </c:pt>
                <c:pt idx="3">
                  <c:v>45627</c:v>
                </c:pt>
                <c:pt idx="4">
                  <c:v>45658</c:v>
                </c:pt>
                <c:pt idx="5">
                  <c:v>45689</c:v>
                </c:pt>
                <c:pt idx="6">
                  <c:v>45717</c:v>
                </c:pt>
                <c:pt idx="7">
                  <c:v>45748</c:v>
                </c:pt>
                <c:pt idx="8">
                  <c:v>45778</c:v>
                </c:pt>
                <c:pt idx="9">
                  <c:v>45809</c:v>
                </c:pt>
                <c:pt idx="10">
                  <c:v>45839</c:v>
                </c:pt>
                <c:pt idx="11">
                  <c:v>45870</c:v>
                </c:pt>
                <c:pt idx="12">
                  <c:v>45901</c:v>
                </c:pt>
                <c:pt idx="13">
                  <c:v>45931</c:v>
                </c:pt>
                <c:pt idx="14">
                  <c:v>45962</c:v>
                </c:pt>
                <c:pt idx="15">
                  <c:v>45992</c:v>
                </c:pt>
                <c:pt idx="16">
                  <c:v>46023</c:v>
                </c:pt>
                <c:pt idx="17">
                  <c:v>46054</c:v>
                </c:pt>
                <c:pt idx="18">
                  <c:v>46082</c:v>
                </c:pt>
                <c:pt idx="19">
                  <c:v>46113</c:v>
                </c:pt>
                <c:pt idx="20">
                  <c:v>46143</c:v>
                </c:pt>
                <c:pt idx="21">
                  <c:v>46174</c:v>
                </c:pt>
                <c:pt idx="22">
                  <c:v>46204</c:v>
                </c:pt>
                <c:pt idx="23">
                  <c:v>46235</c:v>
                </c:pt>
                <c:pt idx="24">
                  <c:v>46266</c:v>
                </c:pt>
                <c:pt idx="25">
                  <c:v>46296</c:v>
                </c:pt>
                <c:pt idx="26">
                  <c:v>46327</c:v>
                </c:pt>
                <c:pt idx="27">
                  <c:v>46357</c:v>
                </c:pt>
                <c:pt idx="28">
                  <c:v>46388</c:v>
                </c:pt>
              </c:numCache>
            </c:numRef>
          </c:cat>
          <c:val>
            <c:numRef>
              <c:f>'[4-20 pressure data v4.xlsx]monthly'!$C$17:$AQ$17</c:f>
              <c:numCache>
                <c:formatCode>General</c:formatCode>
                <c:ptCount val="40"/>
                <c:pt idx="4" formatCode="_(* #,##0.00_);_(* \(#,##0.00\);_(* &quot;-&quot;??_);_(@_)">
                  <c:v>396.28676256697298</c:v>
                </c:pt>
                <c:pt idx="5" formatCode="_(* #,##0.00_);_(* \(#,##0.00\);_(* &quot;-&quot;??_);_(@_)">
                  <c:v>306.06664068792799</c:v>
                </c:pt>
                <c:pt idx="6" formatCode="_(* #,##0.00_);_(* \(#,##0.00\);_(* &quot;-&quot;??_);_(@_)">
                  <c:v>246.33119201458399</c:v>
                </c:pt>
                <c:pt idx="7" formatCode="_(* #,##0.00_);_(* \(#,##0.00\);_(* &quot;-&quot;??_);_(@_)">
                  <c:v>202.67756196910901</c:v>
                </c:pt>
                <c:pt idx="8" formatCode="_(* #,##0.00_);_(* \(#,##0.00\);_(* &quot;-&quot;??_);_(@_)">
                  <c:v>170.77750579527799</c:v>
                </c:pt>
                <c:pt idx="9" formatCode="_(* #,##0.00_);_(* \(#,##0.00\);_(* &quot;-&quot;??_);_(@_)">
                  <c:v>146.537392462458</c:v>
                </c:pt>
                <c:pt idx="10" formatCode="_(* #,##0.00_);_(* \(#,##0.00\);_(* &quot;-&quot;??_);_(@_)">
                  <c:v>127.64250363026299</c:v>
                </c:pt>
                <c:pt idx="11" formatCode="_(* #,##0.00_);_(* \(#,##0.00\);_(* &quot;-&quot;??_);_(@_)">
                  <c:v>112.316706968593</c:v>
                </c:pt>
                <c:pt idx="12" formatCode="_(* #,##0.00_);_(* \(#,##0.00\);_(* &quot;-&quot;??_);_(@_)">
                  <c:v>100.05351410210901</c:v>
                </c:pt>
                <c:pt idx="13" formatCode="_(* #,##0.00_);_(* \(#,##0.00\);_(* &quot;-&quot;??_);_(@_)">
                  <c:v>89.914984481485504</c:v>
                </c:pt>
                <c:pt idx="14" formatCode="_(* #,##0.00_);_(* \(#,##0.00\);_(* &quot;-&quot;??_);_(@_)">
                  <c:v>81.400116482910605</c:v>
                </c:pt>
                <c:pt idx="15" formatCode="_(* #,##0.00_);_(* \(#,##0.00\);_(* &quot;-&quot;??_);_(@_)">
                  <c:v>74.177025550877602</c:v>
                </c:pt>
                <c:pt idx="16" formatCode="_(* #,##0.00_);_(* \(#,##0.00\);_(* &quot;-&quot;??_);_(@_)">
                  <c:v>67.883192945726407</c:v>
                </c:pt>
                <c:pt idx="17" formatCode="_(* #,##0.00_);_(* \(#,##0.00\);_(* &quot;-&quot;??_);_(@_)">
                  <c:v>62.686856441568501</c:v>
                </c:pt>
                <c:pt idx="18" formatCode="_(* #,##0.00_);_(* \(#,##0.00\);_(* &quot;-&quot;??_);_(@_)">
                  <c:v>58.141938336188403</c:v>
                </c:pt>
                <c:pt idx="19" formatCode="_(* #,##0.00_);_(* \(#,##0.00\);_(* &quot;-&quot;??_);_(@_)">
                  <c:v>53.996873082690101</c:v>
                </c:pt>
                <c:pt idx="20" formatCode="_(* #,##0.00_);_(* \(#,##0.00\);_(* &quot;-&quot;??_);_(@_)">
                  <c:v>50.332661424189403</c:v>
                </c:pt>
                <c:pt idx="21" formatCode="_(* #,##0.00_);_(* \(#,##0.00\);_(* &quot;-&quot;??_);_(@_)">
                  <c:v>47.070064787219799</c:v>
                </c:pt>
                <c:pt idx="22" formatCode="_(* #,##0.00_);_(* \(#,##0.00\);_(* &quot;-&quot;??_);_(@_)">
                  <c:v>44.153097245330997</c:v>
                </c:pt>
                <c:pt idx="23" formatCode="_(* #,##0.00_);_(* \(#,##0.00\);_(* &quot;-&quot;??_);_(@_)">
                  <c:v>41.489141982805002</c:v>
                </c:pt>
                <c:pt idx="24" formatCode="_(* #,##0.00_);_(* \(#,##0.00\);_(* &quot;-&quot;??_);_(@_)">
                  <c:v>39.123622571176902</c:v>
                </c:pt>
                <c:pt idx="25" formatCode="_(* #,##0.00_);_(* \(#,##0.00\);_(* &quot;-&quot;??_);_(@_)">
                  <c:v>36.979692111832001</c:v>
                </c:pt>
                <c:pt idx="26" formatCode="_(* #,##0.00_);_(* \(#,##0.00\);_(* &quot;-&quot;??_);_(@_)">
                  <c:v>35.027162778537601</c:v>
                </c:pt>
                <c:pt idx="27" formatCode="_(* #,##0.00_);_(* \(#,##0.00\);_(* &quot;-&quot;??_);_(@_)">
                  <c:v>33.244499625585597</c:v>
                </c:pt>
                <c:pt idx="28" formatCode="_(* #,##0.00_);_(* \(#,##0.00\);_(* &quot;-&quot;??_);_(@_)">
                  <c:v>31.5847416126729</c:v>
                </c:pt>
                <c:pt idx="29" formatCode="_(* #,##0.00_);_(* \(#,##0.00\);_(* &quot;-&quot;??_);_(@_)">
                  <c:v>30.1310008155498</c:v>
                </c:pt>
                <c:pt idx="30" formatCode="_(* #,##0.00_);_(* \(#,##0.00\);_(* &quot;-&quot;??_);_(@_)">
                  <c:v>28.789187551641799</c:v>
                </c:pt>
                <c:pt idx="31" formatCode="_(* #,##0.00_);_(* \(#,##0.00\);_(* &quot;-&quot;??_);_(@_)">
                  <c:v>27.504267970592899</c:v>
                </c:pt>
                <c:pt idx="32" formatCode="_(* #,##0.00_);_(* \(#,##0.00\);_(* &quot;-&quot;??_);_(@_)">
                  <c:v>26.314369955028798</c:v>
                </c:pt>
                <c:pt idx="33" formatCode="_(* #,##0.00_);_(* \(#,##0.00\);_(* &quot;-&quot;??_);_(@_)">
                  <c:v>25.208984007492798</c:v>
                </c:pt>
                <c:pt idx="34" formatCode="_(* #,##0.00_);_(* \(#,##0.00\);_(* &quot;-&quot;??_);_(@_)">
                  <c:v>24.1806736709466</c:v>
                </c:pt>
                <c:pt idx="35" formatCode="_(* #,##0.00_);_(* \(#,##0.00\);_(* &quot;-&quot;??_);_(@_)">
                  <c:v>23.2063299322622</c:v>
                </c:pt>
                <c:pt idx="36" formatCode="_(* #,##0.00_);_(* \(#,##0.00\);_(* &quot;-&quot;??_);_(@_)">
                  <c:v>22.310929769692301</c:v>
                </c:pt>
                <c:pt idx="37" formatCode="_(* #,##0.00_);_(* \(#,##0.00\);_(* &quot;-&quot;??_);_(@_)">
                  <c:v>21.473011668893601</c:v>
                </c:pt>
                <c:pt idx="38" formatCode="_(* #,##0.00_);_(* \(#,##0.00\);_(* &quot;-&quot;??_);_(@_)">
                  <c:v>20.686955148896502</c:v>
                </c:pt>
                <c:pt idx="39" formatCode="_(* #,##0.00_);_(* \(#,##0.00\);_(* &quot;-&quot;??_);_(@_)">
                  <c:v>19.9488400587265</c:v>
                </c:pt>
              </c:numCache>
            </c:numRef>
          </c:val>
          <c:smooth val="0"/>
          <c:extLst>
            <c:ext xmlns:c16="http://schemas.microsoft.com/office/drawing/2014/chart" uri="{C3380CC4-5D6E-409C-BE32-E72D297353CC}">
              <c16:uniqueId val="{00000002-3F36-4FEF-A34C-91FA7F9430CA}"/>
            </c:ext>
          </c:extLst>
        </c:ser>
        <c:dLbls>
          <c:showLegendKey val="0"/>
          <c:showVal val="0"/>
          <c:showCatName val="0"/>
          <c:showSerName val="0"/>
          <c:showPercent val="0"/>
          <c:showBubbleSize val="0"/>
        </c:dLbls>
        <c:marker val="1"/>
        <c:smooth val="0"/>
        <c:axId val="1130920095"/>
        <c:axId val="808207487"/>
        <c:extLst>
          <c:ext xmlns:c15="http://schemas.microsoft.com/office/drawing/2012/chart" uri="{02D57815-91ED-43cb-92C2-25804820EDAC}">
            <c15:filteredLineSeries>
              <c15:ser>
                <c:idx val="5"/>
                <c:order val="2"/>
                <c:tx>
                  <c:strRef>
                    <c:extLst>
                      <c:ext uri="{02D57815-91ED-43cb-92C2-25804820EDAC}">
                        <c15:formulaRef>
                          <c15:sqref>'[4-20 pressure data v4.xlsx]monthly'!$B$14</c15:sqref>
                        </c15:formulaRef>
                      </c:ext>
                    </c:extLst>
                    <c:strCache>
                      <c:ptCount val="1"/>
                      <c:pt idx="0">
                        <c:v>modelled Gas (mcf/d)</c:v>
                      </c:pt>
                    </c:strCache>
                  </c:strRef>
                </c:tx>
                <c:spPr>
                  <a:ln w="28575" cap="rnd">
                    <a:solidFill>
                      <a:srgbClr val="FF0000">
                        <a:alpha val="36000"/>
                      </a:srgbClr>
                    </a:solidFill>
                    <a:prstDash val="dash"/>
                    <a:round/>
                  </a:ln>
                  <a:effectLst/>
                </c:spPr>
                <c:marker>
                  <c:symbol val="none"/>
                </c:marker>
                <c:cat>
                  <c:numRef>
                    <c:extLst>
                      <c:ext uri="{02D57815-91ED-43cb-92C2-25804820EDAC}">
                        <c15:formulaRef>
                          <c15:sqref>'[4-20 pressure data v4.xlsx]monthly'!$C$3:$AF$3</c15:sqref>
                        </c15:formulaRef>
                      </c:ext>
                    </c:extLst>
                    <c:numCache>
                      <c:formatCode>mmm\-yy</c:formatCode>
                      <c:ptCount val="29"/>
                      <c:pt idx="0">
                        <c:v>45505</c:v>
                      </c:pt>
                      <c:pt idx="1">
                        <c:v>45536</c:v>
                      </c:pt>
                      <c:pt idx="2">
                        <c:v>45566</c:v>
                      </c:pt>
                      <c:pt idx="3">
                        <c:v>45627</c:v>
                      </c:pt>
                      <c:pt idx="4">
                        <c:v>45658</c:v>
                      </c:pt>
                      <c:pt idx="5">
                        <c:v>45689</c:v>
                      </c:pt>
                      <c:pt idx="6">
                        <c:v>45717</c:v>
                      </c:pt>
                      <c:pt idx="7">
                        <c:v>45748</c:v>
                      </c:pt>
                      <c:pt idx="8">
                        <c:v>45778</c:v>
                      </c:pt>
                      <c:pt idx="9">
                        <c:v>45809</c:v>
                      </c:pt>
                      <c:pt idx="10">
                        <c:v>45839</c:v>
                      </c:pt>
                      <c:pt idx="11">
                        <c:v>45870</c:v>
                      </c:pt>
                      <c:pt idx="12">
                        <c:v>45901</c:v>
                      </c:pt>
                      <c:pt idx="13">
                        <c:v>45931</c:v>
                      </c:pt>
                      <c:pt idx="14">
                        <c:v>45962</c:v>
                      </c:pt>
                      <c:pt idx="15">
                        <c:v>45992</c:v>
                      </c:pt>
                      <c:pt idx="16">
                        <c:v>46023</c:v>
                      </c:pt>
                      <c:pt idx="17">
                        <c:v>46054</c:v>
                      </c:pt>
                      <c:pt idx="18">
                        <c:v>46082</c:v>
                      </c:pt>
                      <c:pt idx="19">
                        <c:v>46113</c:v>
                      </c:pt>
                      <c:pt idx="20">
                        <c:v>46143</c:v>
                      </c:pt>
                      <c:pt idx="21">
                        <c:v>46174</c:v>
                      </c:pt>
                      <c:pt idx="22">
                        <c:v>46204</c:v>
                      </c:pt>
                      <c:pt idx="23">
                        <c:v>46235</c:v>
                      </c:pt>
                      <c:pt idx="24">
                        <c:v>46266</c:v>
                      </c:pt>
                      <c:pt idx="25">
                        <c:v>46296</c:v>
                      </c:pt>
                      <c:pt idx="26">
                        <c:v>46327</c:v>
                      </c:pt>
                      <c:pt idx="27">
                        <c:v>46357</c:v>
                      </c:pt>
                      <c:pt idx="28">
                        <c:v>46388</c:v>
                      </c:pt>
                    </c:numCache>
                  </c:numRef>
                </c:cat>
                <c:val>
                  <c:numRef>
                    <c:extLst>
                      <c:ext uri="{02D57815-91ED-43cb-92C2-25804820EDAC}">
                        <c15:formulaRef>
                          <c15:sqref>'[4-20 pressure data v4.xlsx]monthly'!$C$14:$AF$14</c15:sqref>
                        </c15:formulaRef>
                      </c:ext>
                    </c:extLst>
                    <c:numCache>
                      <c:formatCode>_-* #,##0_-;\-* #,##0_-;_-* "-"??_-;_-@_-</c:formatCode>
                      <c:ptCount val="29"/>
                      <c:pt idx="0">
                        <c:v>49.084074304524933</c:v>
                      </c:pt>
                      <c:pt idx="1">
                        <c:v>85.607303833333333</c:v>
                      </c:pt>
                      <c:pt idx="2">
                        <c:v>88.157499999999985</c:v>
                      </c:pt>
                      <c:pt idx="3">
                        <c:v>130.67999999999998</c:v>
                      </c:pt>
                      <c:pt idx="4">
                        <c:v>134.98935483870966</c:v>
                      </c:pt>
                      <c:pt idx="5" formatCode="_(* #,##0.00_);_(* \(#,##0.00\);_(* &quot;-&quot;??_);_(@_)">
                        <c:v>135.0600730555532</c:v>
                      </c:pt>
                      <c:pt idx="6" formatCode="_(* #,##0.00_);_(* \(#,##0.00\);_(* &quot;-&quot;??_);_(@_)">
                        <c:v>125.03353399451484</c:v>
                      </c:pt>
                      <c:pt idx="7" formatCode="_(* #,##0.00_);_(* \(#,##0.00\);_(* &quot;-&quot;??_);_(@_)">
                        <c:v>114.36584415300236</c:v>
                      </c:pt>
                      <c:pt idx="8" formatCode="_(* #,##0.00_);_(* \(#,##0.00\);_(* &quot;-&quot;??_);_(@_)">
                        <c:v>104.39911775430214</c:v>
                      </c:pt>
                      <c:pt idx="9" formatCode="_(* #,##0.00_);_(* \(#,##0.00\);_(* &quot;-&quot;??_);_(@_)">
                        <c:v>95.55905220516911</c:v>
                      </c:pt>
                      <c:pt idx="10" formatCode="_(* #,##0.00_);_(* \(#,##0.00\);_(* &quot;-&quot;??_);_(@_)">
                        <c:v>87.896745675593166</c:v>
                      </c:pt>
                      <c:pt idx="11" formatCode="_(* #,##0.00_);_(* \(#,##0.00\);_(* &quot;-&quot;??_);_(@_)">
                        <c:v>81.319303214941456</c:v>
                      </c:pt>
                      <c:pt idx="12" formatCode="_(* #,##0.00_);_(* \(#,##0.00\);_(* &quot;-&quot;??_);_(@_)">
                        <c:v>75.690062021335919</c:v>
                      </c:pt>
                      <c:pt idx="13" formatCode="_(* #,##0.00_);_(* \(#,##0.00\);_(* &quot;-&quot;??_);_(@_)">
                        <c:v>70.870317156144623</c:v>
                      </c:pt>
                      <c:pt idx="14" formatCode="_(* #,##0.00_);_(* \(#,##0.00\);_(* &quot;-&quot;??_);_(@_)">
                        <c:v>66.734943112519289</c:v>
                      </c:pt>
                      <c:pt idx="15" formatCode="_(* #,##0.00_);_(* \(#,##0.00\);_(* &quot;-&quot;??_);_(@_)">
                        <c:v>63.176684895080093</c:v>
                      </c:pt>
                      <c:pt idx="16" formatCode="_(* #,##0.00_);_(* \(#,##0.00\);_(* &quot;-&quot;??_);_(@_)">
                        <c:v>60.105803815845476</c:v>
                      </c:pt>
                      <c:pt idx="17" formatCode="_(* #,##0.00_);_(* \(#,##0.00\);_(* &quot;-&quot;??_);_(@_)">
                        <c:v>57.448053334047664</c:v>
                      </c:pt>
                      <c:pt idx="18" formatCode="_(* #,##0.00_);_(* \(#,##0.00\);_(* &quot;-&quot;??_);_(@_)">
                        <c:v>55.142266953569809</c:v>
                      </c:pt>
                      <c:pt idx="19" formatCode="_(* #,##0.00_);_(* \(#,##0.00\);_(* &quot;-&quot;??_);_(@_)">
                        <c:v>53.138073988520695</c:v>
                      </c:pt>
                      <c:pt idx="20" formatCode="_(* #,##0.00_);_(* \(#,##0.00\);_(* &quot;-&quot;??_);_(@_)">
                        <c:v>51.393918538514214</c:v>
                      </c:pt>
                      <c:pt idx="21" formatCode="_(* #,##0.00_);_(* \(#,##0.00\);_(* &quot;-&quot;??_);_(@_)">
                        <c:v>49.875411458936462</c:v>
                      </c:pt>
                      <c:pt idx="22" formatCode="_(* #,##0.00_);_(* \(#,##0.00\);_(* &quot;-&quot;??_);_(@_)">
                        <c:v>48.553987976420686</c:v>
                      </c:pt>
                      <c:pt idx="23" formatCode="_(* #,##0.00_);_(* \(#,##0.00\);_(* &quot;-&quot;??_);_(@_)">
                        <c:v>47.405825701219257</c:v>
                      </c:pt>
                      <c:pt idx="24" formatCode="_(* #,##0.00_);_(* \(#,##0.00\);_(* &quot;-&quot;??_);_(@_)">
                        <c:v>46.410976483042184</c:v>
                      </c:pt>
                      <c:pt idx="25" formatCode="_(* #,##0.00_);_(* \(#,##0.00\);_(* &quot;-&quot;??_);_(@_)">
                        <c:v>45.552670545080986</c:v>
                      </c:pt>
                      <c:pt idx="26" formatCode="_(* #,##0.00_);_(* \(#,##0.00\);_(* &quot;-&quot;??_);_(@_)">
                        <c:v>44.816758057013935</c:v>
                      </c:pt>
                      <c:pt idx="27" formatCode="_(* #,##0.00_);_(* \(#,##0.00\);_(* &quot;-&quot;??_);_(@_)">
                        <c:v>44.191259875758455</c:v>
                      </c:pt>
                      <c:pt idx="28" formatCode="_(* #,##0.00_);_(* \(#,##0.00\);_(* &quot;-&quot;??_);_(@_)">
                        <c:v>43.666004907673461</c:v>
                      </c:pt>
                    </c:numCache>
                  </c:numRef>
                </c:val>
                <c:smooth val="0"/>
                <c:extLst>
                  <c:ext xmlns:c16="http://schemas.microsoft.com/office/drawing/2014/chart" uri="{C3380CC4-5D6E-409C-BE32-E72D297353CC}">
                    <c16:uniqueId val="{00000004-3F36-4FEF-A34C-91FA7F9430CA}"/>
                  </c:ext>
                </c:extLst>
              </c15:ser>
            </c15:filteredLineSeries>
          </c:ext>
        </c:extLst>
      </c:lineChart>
      <c:lineChart>
        <c:grouping val="standard"/>
        <c:varyColors val="0"/>
        <c:ser>
          <c:idx val="7"/>
          <c:order val="4"/>
          <c:tx>
            <c:strRef>
              <c:f>'[4-20 pressure data v4.xlsx]monthly'!$B$18</c:f>
              <c:strCache>
                <c:ptCount val="1"/>
                <c:pt idx="0">
                  <c:v>Deloitte-PPDP) bbl/d-Gross</c:v>
                </c:pt>
              </c:strCache>
            </c:strRef>
          </c:tx>
          <c:spPr>
            <a:ln w="28575" cap="rnd">
              <a:solidFill>
                <a:srgbClr val="00B0F0"/>
              </a:solidFill>
              <a:prstDash val="dash"/>
              <a:round/>
            </a:ln>
            <a:effectLst/>
          </c:spPr>
          <c:marker>
            <c:symbol val="none"/>
          </c:marker>
          <c:cat>
            <c:numRef>
              <c:f>'[4-20 pressure data v4.xlsx]monthly'!$C$3:$AQ$3</c:f>
              <c:numCache>
                <c:formatCode>mmm\-yy</c:formatCode>
                <c:ptCount val="40"/>
                <c:pt idx="0">
                  <c:v>45505</c:v>
                </c:pt>
                <c:pt idx="1">
                  <c:v>45536</c:v>
                </c:pt>
                <c:pt idx="2">
                  <c:v>45566</c:v>
                </c:pt>
                <c:pt idx="3">
                  <c:v>45627</c:v>
                </c:pt>
                <c:pt idx="4">
                  <c:v>45658</c:v>
                </c:pt>
                <c:pt idx="5">
                  <c:v>45689</c:v>
                </c:pt>
                <c:pt idx="6">
                  <c:v>45717</c:v>
                </c:pt>
                <c:pt idx="7">
                  <c:v>45748</c:v>
                </c:pt>
                <c:pt idx="8">
                  <c:v>45778</c:v>
                </c:pt>
                <c:pt idx="9">
                  <c:v>45809</c:v>
                </c:pt>
                <c:pt idx="10">
                  <c:v>45839</c:v>
                </c:pt>
                <c:pt idx="11">
                  <c:v>45870</c:v>
                </c:pt>
                <c:pt idx="12">
                  <c:v>45901</c:v>
                </c:pt>
                <c:pt idx="13">
                  <c:v>45931</c:v>
                </c:pt>
                <c:pt idx="14">
                  <c:v>45962</c:v>
                </c:pt>
                <c:pt idx="15">
                  <c:v>45992</c:v>
                </c:pt>
                <c:pt idx="16">
                  <c:v>46023</c:v>
                </c:pt>
                <c:pt idx="17">
                  <c:v>46054</c:v>
                </c:pt>
                <c:pt idx="18">
                  <c:v>46082</c:v>
                </c:pt>
                <c:pt idx="19">
                  <c:v>46113</c:v>
                </c:pt>
                <c:pt idx="20">
                  <c:v>46143</c:v>
                </c:pt>
                <c:pt idx="21">
                  <c:v>46174</c:v>
                </c:pt>
                <c:pt idx="22">
                  <c:v>46204</c:v>
                </c:pt>
                <c:pt idx="23">
                  <c:v>46235</c:v>
                </c:pt>
                <c:pt idx="24">
                  <c:v>46266</c:v>
                </c:pt>
                <c:pt idx="25">
                  <c:v>46296</c:v>
                </c:pt>
                <c:pt idx="26">
                  <c:v>46327</c:v>
                </c:pt>
                <c:pt idx="27">
                  <c:v>46357</c:v>
                </c:pt>
                <c:pt idx="28">
                  <c:v>46388</c:v>
                </c:pt>
                <c:pt idx="29">
                  <c:v>46419</c:v>
                </c:pt>
                <c:pt idx="30">
                  <c:v>46447</c:v>
                </c:pt>
                <c:pt idx="31">
                  <c:v>46478</c:v>
                </c:pt>
                <c:pt idx="32">
                  <c:v>46508</c:v>
                </c:pt>
                <c:pt idx="33">
                  <c:v>46539</c:v>
                </c:pt>
                <c:pt idx="34">
                  <c:v>46569</c:v>
                </c:pt>
                <c:pt idx="35">
                  <c:v>46600</c:v>
                </c:pt>
                <c:pt idx="36">
                  <c:v>46631</c:v>
                </c:pt>
                <c:pt idx="37">
                  <c:v>46661</c:v>
                </c:pt>
                <c:pt idx="38">
                  <c:v>46692</c:v>
                </c:pt>
                <c:pt idx="39">
                  <c:v>46722</c:v>
                </c:pt>
              </c:numCache>
            </c:numRef>
          </c:cat>
          <c:val>
            <c:numRef>
              <c:f>'[4-20 pressure data v4.xlsx]monthly'!$C$18:$AQ$18</c:f>
              <c:numCache>
                <c:formatCode>General</c:formatCode>
                <c:ptCount val="40"/>
                <c:pt idx="4" formatCode="_-* #,##0.0_-;\-* #,##0.0_-;_-* &quot;-&quot;??_-;_-@_-">
                  <c:v>411</c:v>
                </c:pt>
                <c:pt idx="5" formatCode="_-* #,##0.0_-;\-* #,##0.0_-;_-* &quot;-&quot;??_-;_-@_-">
                  <c:v>348.55204002116301</c:v>
                </c:pt>
                <c:pt idx="6" formatCode="_-* #,##0.0_-;\-* #,##0.0_-;_-* &quot;-&quot;??_-;_-@_-">
                  <c:v>301.07835216365697</c:v>
                </c:pt>
                <c:pt idx="7" formatCode="_-* #,##0.0_-;\-* #,##0.0_-;_-* &quot;-&quot;??_-;_-@_-">
                  <c:v>262.41830168797998</c:v>
                </c:pt>
                <c:pt idx="8" formatCode="_-* #,##0.0_-;\-* #,##0.0_-;_-* &quot;-&quot;??_-;_-@_-">
                  <c:v>231.53769555642799</c:v>
                </c:pt>
                <c:pt idx="9" formatCode="_-* #,##0.0_-;\-* #,##0.0_-;_-* &quot;-&quot;??_-;_-@_-">
                  <c:v>206.34071088177299</c:v>
                </c:pt>
                <c:pt idx="10" formatCode="_-* #,##0.0_-;\-* #,##0.0_-;_-* &quot;-&quot;??_-;_-@_-">
                  <c:v>185.49588703752801</c:v>
                </c:pt>
                <c:pt idx="11" formatCode="_-* #,##0.0_-;\-* #,##0.0_-;_-* &quot;-&quot;??_-;_-@_-">
                  <c:v>167.72350581970699</c:v>
                </c:pt>
                <c:pt idx="12" formatCode="_-* #,##0.0_-;\-* #,##0.0_-;_-* &quot;-&quot;??_-;_-@_-">
                  <c:v>152.883160306409</c:v>
                </c:pt>
                <c:pt idx="13" formatCode="_-* #,##0.0_-;\-* #,##0.0_-;_-* &quot;-&quot;??_-;_-@_-">
                  <c:v>140.15507178920501</c:v>
                </c:pt>
                <c:pt idx="14" formatCode="_-* #,##0.0_-;\-* #,##0.0_-;_-* &quot;-&quot;??_-;_-@_-">
                  <c:v>129.121380075372</c:v>
                </c:pt>
                <c:pt idx="15" formatCode="_-* #,##0.0_-;\-* #,##0.0_-;_-* &quot;-&quot;??_-;_-@_-">
                  <c:v>119.494086999196</c:v>
                </c:pt>
                <c:pt idx="16" formatCode="_-* #,##0.0_-;\-* #,##0.0_-;_-* &quot;-&quot;??_-;_-@_-">
                  <c:v>110.89344593387101</c:v>
                </c:pt>
                <c:pt idx="17" formatCode="_-* #,##0.0_-;\-* #,##0.0_-;_-* &quot;-&quot;??_-;_-@_-">
                  <c:v>103.635381241112</c:v>
                </c:pt>
                <c:pt idx="18" formatCode="_-* #,##0.0_-;\-* #,##0.0_-;_-* &quot;-&quot;??_-;_-@_-">
                  <c:v>97.161267073280996</c:v>
                </c:pt>
                <c:pt idx="19" formatCode="_-* #,##0.0_-;\-* #,##0.0_-;_-* &quot;-&quot;??_-;_-@_-">
                  <c:v>91.152184234416893</c:v>
                </c:pt>
                <c:pt idx="20" formatCode="_-* #,##0.0_-;\-* #,##0.0_-;_-* &quot;-&quot;??_-;_-@_-">
                  <c:v>85.751698668397395</c:v>
                </c:pt>
                <c:pt idx="21" formatCode="_-* #,##0.0_-;\-* #,##0.0_-;_-* &quot;-&quot;??_-;_-@_-">
                  <c:v>80.870947476111198</c:v>
                </c:pt>
                <c:pt idx="22" formatCode="_-* #,##0.0_-;\-* #,##0.0_-;_-* &quot;-&quot;??_-;_-@_-">
                  <c:v>76.446641944979206</c:v>
                </c:pt>
                <c:pt idx="23" formatCode="_-* #,##0.0_-;\-* #,##0.0_-;_-* &quot;-&quot;??_-;_-@_-">
                  <c:v>72.354611923987093</c:v>
                </c:pt>
                <c:pt idx="24" formatCode="_-* #,##0.0_-;\-* #,##0.0_-;_-* &quot;-&quot;??_-;_-@_-">
                  <c:v>68.678281799969199</c:v>
                </c:pt>
                <c:pt idx="25" formatCode="_-* #,##0.0_-;\-* #,##0.0_-;_-* &quot;-&quot;??_-;_-@_-">
                  <c:v>65.310147869023297</c:v>
                </c:pt>
                <c:pt idx="26" formatCode="_-* #,##0.0_-;\-* #,##0.0_-;_-* &quot;-&quot;??_-;_-@_-">
                  <c:v>62.212150384452301</c:v>
                </c:pt>
                <c:pt idx="27" formatCode="_-* #,##0.0_-;\-* #,##0.0_-;_-* &quot;-&quot;??_-;_-@_-">
                  <c:v>59.3571759097564</c:v>
                </c:pt>
                <c:pt idx="28" formatCode="_-* #,##0.0_-;\-* #,##0.0_-;_-* &quot;-&quot;??_-;_-@_-">
                  <c:v>56.675841167054202</c:v>
                </c:pt>
                <c:pt idx="29" formatCode="_-* #,##0.0_-;\-* #,##0.0_-;_-* &quot;-&quot;??_-;_-@_-">
                  <c:v>54.308537148225597</c:v>
                </c:pt>
                <c:pt idx="30" formatCode="_-* #,##0.0_-;\-* #,##0.0_-;_-* &quot;-&quot;??_-;_-@_-">
                  <c:v>52.107135473367499</c:v>
                </c:pt>
                <c:pt idx="31" formatCode="_-* #,##0.0_-;\-* #,##0.0_-;_-* &quot;-&quot;??_-;_-@_-">
                  <c:v>49.984418580523403</c:v>
                </c:pt>
                <c:pt idx="32" formatCode="_-* #,##0.0_-;\-* #,##0.0_-;_-* &quot;-&quot;??_-;_-@_-">
                  <c:v>48.005365671324803</c:v>
                </c:pt>
                <c:pt idx="33" formatCode="_-* #,##0.0_-;\-* #,##0.0_-;_-* &quot;-&quot;??_-;_-@_-">
                  <c:v>46.155270288284598</c:v>
                </c:pt>
                <c:pt idx="34" formatCode="_-* #,##0.0_-;\-* #,##0.0_-;_-* &quot;-&quot;??_-;_-@_-">
                  <c:v>44.423810870006903</c:v>
                </c:pt>
                <c:pt idx="35" formatCode="_-* #,##0.0_-;\-* #,##0.0_-;_-* &quot;-&quot;??_-;_-@_-">
                  <c:v>42.773885914942703</c:v>
                </c:pt>
                <c:pt idx="36" formatCode="_-* #,##0.0_-;\-* #,##0.0_-;_-* &quot;-&quot;??_-;_-@_-">
                  <c:v>41.249467720707401</c:v>
                </c:pt>
                <c:pt idx="37" formatCode="_-* #,##0.0_-;\-* #,##0.0_-;_-* &quot;-&quot;??_-;_-@_-">
                  <c:v>39.8156261058583</c:v>
                </c:pt>
                <c:pt idx="38" formatCode="_-* #,##0.0_-;\-* #,##0.0_-;_-* &quot;-&quot;??_-;_-@_-">
                  <c:v>38.464077086087997</c:v>
                </c:pt>
                <c:pt idx="39" formatCode="_-* #,##0.0_-;\-* #,##0.0_-;_-* &quot;-&quot;??_-;_-@_-">
                  <c:v>37.189106149136101</c:v>
                </c:pt>
              </c:numCache>
            </c:numRef>
          </c:val>
          <c:smooth val="0"/>
          <c:extLst>
            <c:ext xmlns:c16="http://schemas.microsoft.com/office/drawing/2014/chart" uri="{C3380CC4-5D6E-409C-BE32-E72D297353CC}">
              <c16:uniqueId val="{00000003-3F36-4FEF-A34C-91FA7F9430CA}"/>
            </c:ext>
          </c:extLst>
        </c:ser>
        <c:dLbls>
          <c:showLegendKey val="0"/>
          <c:showVal val="0"/>
          <c:showCatName val="0"/>
          <c:showSerName val="0"/>
          <c:showPercent val="0"/>
          <c:showBubbleSize val="0"/>
        </c:dLbls>
        <c:marker val="1"/>
        <c:smooth val="0"/>
        <c:axId val="1174018383"/>
        <c:axId val="231309807"/>
        <c:extLst/>
      </c:lineChart>
      <c:dateAx>
        <c:axId val="1130920095"/>
        <c:scaling>
          <c:orientation val="minMax"/>
        </c:scaling>
        <c:delete val="0"/>
        <c:axPos val="b"/>
        <c:majorGridlines>
          <c:spPr>
            <a:ln w="9525" cap="flat" cmpd="sng" algn="ctr">
              <a:solidFill>
                <a:schemeClr val="tx1">
                  <a:lumMod val="15000"/>
                  <a:lumOff val="85000"/>
                </a:schemeClr>
              </a:solidFill>
              <a:round/>
            </a:ln>
            <a:effectLst/>
          </c:spPr>
        </c:majorGridlines>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8207487"/>
        <c:crosses val="autoZero"/>
        <c:auto val="1"/>
        <c:lblOffset val="100"/>
        <c:baseTimeUnit val="months"/>
      </c:dateAx>
      <c:valAx>
        <c:axId val="8082074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00B050"/>
                    </a:solidFill>
                    <a:latin typeface="+mn-lt"/>
                    <a:ea typeface="+mn-ea"/>
                    <a:cs typeface="+mn-cs"/>
                  </a:defRPr>
                </a:pPr>
                <a:r>
                  <a:rPr lang="en-CA" sz="1200">
                    <a:solidFill>
                      <a:srgbClr val="00B050"/>
                    </a:solidFill>
                  </a:rPr>
                  <a:t>bbl/d</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B050"/>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0920095"/>
        <c:crosses val="autoZero"/>
        <c:crossBetween val="between"/>
      </c:valAx>
      <c:valAx>
        <c:axId val="231309807"/>
        <c:scaling>
          <c:orientation val="minMax"/>
        </c:scaling>
        <c:delete val="0"/>
        <c:axPos val="r"/>
        <c:title>
          <c:tx>
            <c:rich>
              <a:bodyPr rot="-5400000" spcFirstLastPara="1" vertOverflow="ellipsis" vert="horz" wrap="square" anchor="ctr" anchorCtr="1"/>
              <a:lstStyle/>
              <a:p>
                <a:pPr>
                  <a:defRPr sz="1200" b="1" i="0" u="none" strike="noStrike" kern="1200" baseline="0">
                    <a:solidFill>
                      <a:srgbClr val="FF0000"/>
                    </a:solidFill>
                    <a:latin typeface="+mn-lt"/>
                    <a:ea typeface="+mn-ea"/>
                    <a:cs typeface="+mn-cs"/>
                  </a:defRPr>
                </a:pPr>
                <a:r>
                  <a:rPr lang="en-CA" sz="1200" b="1">
                    <a:solidFill>
                      <a:srgbClr val="FF0000"/>
                    </a:solidFill>
                  </a:rPr>
                  <a:t>mcf/d</a:t>
                </a:r>
              </a:p>
            </c:rich>
          </c:tx>
          <c:overlay val="0"/>
          <c:spPr>
            <a:noFill/>
            <a:ln>
              <a:noFill/>
            </a:ln>
            <a:effectLst/>
          </c:spPr>
          <c:txPr>
            <a:bodyPr rot="-5400000" spcFirstLastPara="1" vertOverflow="ellipsis" vert="horz" wrap="square" anchor="ctr" anchorCtr="1"/>
            <a:lstStyle/>
            <a:p>
              <a:pPr>
                <a:defRPr sz="1200" b="1" i="0" u="none" strike="noStrike" kern="1200" baseline="0">
                  <a:solidFill>
                    <a:srgbClr val="FF0000"/>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4018383"/>
        <c:crosses val="max"/>
        <c:crossBetween val="between"/>
      </c:valAx>
      <c:dateAx>
        <c:axId val="1174018383"/>
        <c:scaling>
          <c:orientation val="minMax"/>
        </c:scaling>
        <c:delete val="1"/>
        <c:axPos val="b"/>
        <c:numFmt formatCode="mmm\-yy" sourceLinked="1"/>
        <c:majorTickMark val="out"/>
        <c:minorTickMark val="none"/>
        <c:tickLblPos val="nextTo"/>
        <c:crossAx val="231309807"/>
        <c:crosses val="autoZero"/>
        <c:auto val="1"/>
        <c:lblOffset val="100"/>
        <c:baseTimeUnit val="months"/>
      </c:dateAx>
      <c:spPr>
        <a:noFill/>
        <a:ln>
          <a:noFill/>
        </a:ln>
        <a:effectLst/>
      </c:spPr>
    </c:plotArea>
    <c:legend>
      <c:legendPos val="r"/>
      <c:layout>
        <c:manualLayout>
          <c:xMode val="edge"/>
          <c:yMode val="edge"/>
          <c:x val="0.43297298608805984"/>
          <c:y val="0.22049624385400504"/>
          <c:w val="0.24128437848627451"/>
          <c:h val="0.27255653263722446"/>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8"/>
          </a:xfrm>
          <a:prstGeom prst="rect">
            <a:avLst/>
          </a:prstGeom>
        </p:spPr>
        <p:txBody>
          <a:bodyPr vert="horz" lIns="94846" tIns="47424" rIns="94846" bIns="47424" rtlCol="0"/>
          <a:lstStyle>
            <a:lvl1pPr algn="l">
              <a:defRPr sz="1200"/>
            </a:lvl1pPr>
          </a:lstStyle>
          <a:p>
            <a:endParaRPr lang="en-CA" dirty="0"/>
          </a:p>
        </p:txBody>
      </p:sp>
      <p:sp>
        <p:nvSpPr>
          <p:cNvPr id="3" name="Date Placeholder 2"/>
          <p:cNvSpPr>
            <a:spLocks noGrp="1"/>
          </p:cNvSpPr>
          <p:nvPr>
            <p:ph type="dt" idx="1"/>
          </p:nvPr>
        </p:nvSpPr>
        <p:spPr>
          <a:xfrm>
            <a:off x="4143588" y="1"/>
            <a:ext cx="3169920" cy="481728"/>
          </a:xfrm>
          <a:prstGeom prst="rect">
            <a:avLst/>
          </a:prstGeom>
        </p:spPr>
        <p:txBody>
          <a:bodyPr vert="horz" lIns="94846" tIns="47424" rIns="94846" bIns="47424" rtlCol="0"/>
          <a:lstStyle>
            <a:lvl1pPr algn="r">
              <a:defRPr sz="1200"/>
            </a:lvl1pPr>
          </a:lstStyle>
          <a:p>
            <a:fld id="{A5A93451-B1EB-48E3-8169-68D86968DE8A}" type="datetimeFigureOut">
              <a:rPr lang="en-CA" smtClean="0"/>
              <a:t>2025-06-04</a:t>
            </a:fld>
            <a:endParaRPr lang="en-CA" dirty="0"/>
          </a:p>
        </p:txBody>
      </p:sp>
      <p:sp>
        <p:nvSpPr>
          <p:cNvPr id="4" name="Slide Image Placeholder 3"/>
          <p:cNvSpPr>
            <a:spLocks noGrp="1" noRot="1" noChangeAspect="1"/>
          </p:cNvSpPr>
          <p:nvPr>
            <p:ph type="sldImg" idx="2"/>
          </p:nvPr>
        </p:nvSpPr>
        <p:spPr>
          <a:xfrm>
            <a:off x="1501775" y="1200150"/>
            <a:ext cx="4311650" cy="3240088"/>
          </a:xfrm>
          <a:prstGeom prst="rect">
            <a:avLst/>
          </a:prstGeom>
          <a:noFill/>
          <a:ln w="12700">
            <a:solidFill>
              <a:prstClr val="black"/>
            </a:solidFill>
          </a:ln>
        </p:spPr>
        <p:txBody>
          <a:bodyPr vert="horz" lIns="94846" tIns="47424" rIns="94846" bIns="47424" rtlCol="0" anchor="ctr"/>
          <a:lstStyle/>
          <a:p>
            <a:endParaRPr lang="en-CA"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4846" tIns="47424" rIns="94846" bIns="474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5"/>
            <a:ext cx="3169920" cy="481727"/>
          </a:xfrm>
          <a:prstGeom prst="rect">
            <a:avLst/>
          </a:prstGeom>
        </p:spPr>
        <p:txBody>
          <a:bodyPr vert="horz" lIns="94846" tIns="47424" rIns="94846" bIns="47424" rtlCol="0" anchor="b"/>
          <a:lstStyle>
            <a:lvl1pPr algn="l">
              <a:defRPr sz="1200"/>
            </a:lvl1pPr>
          </a:lstStyle>
          <a:p>
            <a:endParaRPr lang="en-CA"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4846" tIns="47424" rIns="94846" bIns="47424" rtlCol="0" anchor="b"/>
          <a:lstStyle>
            <a:lvl1pPr algn="r">
              <a:defRPr sz="1200"/>
            </a:lvl1pPr>
          </a:lstStyle>
          <a:p>
            <a:fld id="{A6B35F98-BE68-4431-8B64-49C8AFCE9363}" type="slidenum">
              <a:rPr lang="en-CA" smtClean="0"/>
              <a:t>‹#›</a:t>
            </a:fld>
            <a:endParaRPr lang="en-CA" dirty="0"/>
          </a:p>
        </p:txBody>
      </p:sp>
    </p:spTree>
    <p:extLst>
      <p:ext uri="{BB962C8B-B14F-4D97-AF65-F5344CB8AC3E}">
        <p14:creationId xmlns:p14="http://schemas.microsoft.com/office/powerpoint/2010/main" val="311761432"/>
      </p:ext>
    </p:extLst>
  </p:cSld>
  <p:clrMap bg1="lt1" tx1="dk1" bg2="lt2" tx2="dk2" accent1="accent1" accent2="accent2" accent3="accent3" accent4="accent4" accent5="accent5" accent6="accent6" hlink="hlink" folHlink="folHlink"/>
  <p:notesStyle>
    <a:lvl1pPr marL="0" algn="l" defTabSz="1006663" rtl="0" eaLnBrk="1" latinLnBrk="0" hangingPunct="1">
      <a:defRPr sz="1321" kern="1200">
        <a:solidFill>
          <a:schemeClr val="tx1"/>
        </a:solidFill>
        <a:latin typeface="+mn-lt"/>
        <a:ea typeface="+mn-ea"/>
        <a:cs typeface="+mn-cs"/>
      </a:defRPr>
    </a:lvl1pPr>
    <a:lvl2pPr marL="503331" algn="l" defTabSz="1006663" rtl="0" eaLnBrk="1" latinLnBrk="0" hangingPunct="1">
      <a:defRPr sz="1321" kern="1200">
        <a:solidFill>
          <a:schemeClr val="tx1"/>
        </a:solidFill>
        <a:latin typeface="+mn-lt"/>
        <a:ea typeface="+mn-ea"/>
        <a:cs typeface="+mn-cs"/>
      </a:defRPr>
    </a:lvl2pPr>
    <a:lvl3pPr marL="1006663" algn="l" defTabSz="1006663" rtl="0" eaLnBrk="1" latinLnBrk="0" hangingPunct="1">
      <a:defRPr sz="1321" kern="1200">
        <a:solidFill>
          <a:schemeClr val="tx1"/>
        </a:solidFill>
        <a:latin typeface="+mn-lt"/>
        <a:ea typeface="+mn-ea"/>
        <a:cs typeface="+mn-cs"/>
      </a:defRPr>
    </a:lvl3pPr>
    <a:lvl4pPr marL="1509994" algn="l" defTabSz="1006663" rtl="0" eaLnBrk="1" latinLnBrk="0" hangingPunct="1">
      <a:defRPr sz="1321" kern="1200">
        <a:solidFill>
          <a:schemeClr val="tx1"/>
        </a:solidFill>
        <a:latin typeface="+mn-lt"/>
        <a:ea typeface="+mn-ea"/>
        <a:cs typeface="+mn-cs"/>
      </a:defRPr>
    </a:lvl4pPr>
    <a:lvl5pPr marL="2013326" algn="l" defTabSz="1006663" rtl="0" eaLnBrk="1" latinLnBrk="0" hangingPunct="1">
      <a:defRPr sz="1321" kern="1200">
        <a:solidFill>
          <a:schemeClr val="tx1"/>
        </a:solidFill>
        <a:latin typeface="+mn-lt"/>
        <a:ea typeface="+mn-ea"/>
        <a:cs typeface="+mn-cs"/>
      </a:defRPr>
    </a:lvl5pPr>
    <a:lvl6pPr marL="2516657" algn="l" defTabSz="1006663" rtl="0" eaLnBrk="1" latinLnBrk="0" hangingPunct="1">
      <a:defRPr sz="1321" kern="1200">
        <a:solidFill>
          <a:schemeClr val="tx1"/>
        </a:solidFill>
        <a:latin typeface="+mn-lt"/>
        <a:ea typeface="+mn-ea"/>
        <a:cs typeface="+mn-cs"/>
      </a:defRPr>
    </a:lvl6pPr>
    <a:lvl7pPr marL="3019989" algn="l" defTabSz="1006663" rtl="0" eaLnBrk="1" latinLnBrk="0" hangingPunct="1">
      <a:defRPr sz="1321" kern="1200">
        <a:solidFill>
          <a:schemeClr val="tx1"/>
        </a:solidFill>
        <a:latin typeface="+mn-lt"/>
        <a:ea typeface="+mn-ea"/>
        <a:cs typeface="+mn-cs"/>
      </a:defRPr>
    </a:lvl7pPr>
    <a:lvl8pPr marL="3523320" algn="l" defTabSz="1006663" rtl="0" eaLnBrk="1" latinLnBrk="0" hangingPunct="1">
      <a:defRPr sz="1321" kern="1200">
        <a:solidFill>
          <a:schemeClr val="tx1"/>
        </a:solidFill>
        <a:latin typeface="+mn-lt"/>
        <a:ea typeface="+mn-ea"/>
        <a:cs typeface="+mn-cs"/>
      </a:defRPr>
    </a:lvl8pPr>
    <a:lvl9pPr marL="4026652" algn="l" defTabSz="1006663" rtl="0" eaLnBrk="1" latinLnBrk="0" hangingPunct="1">
      <a:defRPr sz="132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37197"/>
            <a:ext cx="8549640" cy="263188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3970580"/>
            <a:ext cx="7543800" cy="1825171"/>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68CA9D-42CB-4E18-9FAB-32A0C2B75118}" type="datetime1">
              <a:rPr lang="en-CA" smtClean="0"/>
              <a:t>2025-06-04</a:t>
            </a:fld>
            <a:endParaRPr lang="en-CA"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345608-4A28-4D52-8C69-3DAC933EBBD8}" type="slidenum">
              <a:rPr lang="en-CA" smtClean="0"/>
              <a:t>‹#›</a:t>
            </a:fld>
            <a:endParaRPr lang="en-CA" dirty="0"/>
          </a:p>
        </p:txBody>
      </p:sp>
      <p:sp>
        <p:nvSpPr>
          <p:cNvPr id="7" name="Freeform: Shape 6">
            <a:extLst>
              <a:ext uri="{FF2B5EF4-FFF2-40B4-BE49-F238E27FC236}">
                <a16:creationId xmlns:a16="http://schemas.microsoft.com/office/drawing/2014/main" id="{C074A013-AB70-BFB5-5F03-8D6AD7100087}"/>
              </a:ext>
            </a:extLst>
          </p:cNvPr>
          <p:cNvSpPr/>
          <p:nvPr userDrawn="1"/>
        </p:nvSpPr>
        <p:spPr>
          <a:xfrm>
            <a:off x="4086225" y="0"/>
            <a:ext cx="2629853" cy="7272687"/>
          </a:xfrm>
          <a:custGeom>
            <a:avLst/>
            <a:gdLst>
              <a:gd name="connsiteX0" fmla="*/ 333375 w 2390775"/>
              <a:gd name="connsiteY0" fmla="*/ 6591300 h 6629400"/>
              <a:gd name="connsiteX1" fmla="*/ 0 w 2390775"/>
              <a:gd name="connsiteY1" fmla="*/ 6572250 h 6629400"/>
              <a:gd name="connsiteX2" fmla="*/ 2095500 w 2390775"/>
              <a:gd name="connsiteY2" fmla="*/ 0 h 6629400"/>
              <a:gd name="connsiteX3" fmla="*/ 2390775 w 2390775"/>
              <a:gd name="connsiteY3" fmla="*/ 0 h 6629400"/>
              <a:gd name="connsiteX4" fmla="*/ 295275 w 2390775"/>
              <a:gd name="connsiteY4" fmla="*/ 6629400 h 6629400"/>
              <a:gd name="connsiteX5" fmla="*/ 419100 w 2390775"/>
              <a:gd name="connsiteY5" fmla="*/ 6343650 h 6629400"/>
              <a:gd name="connsiteX0" fmla="*/ 333375 w 2390775"/>
              <a:gd name="connsiteY0" fmla="*/ 6591300 h 6629400"/>
              <a:gd name="connsiteX1" fmla="*/ 0 w 2390775"/>
              <a:gd name="connsiteY1" fmla="*/ 6572250 h 6629400"/>
              <a:gd name="connsiteX2" fmla="*/ 2095500 w 2390775"/>
              <a:gd name="connsiteY2" fmla="*/ 0 h 6629400"/>
              <a:gd name="connsiteX3" fmla="*/ 2390775 w 2390775"/>
              <a:gd name="connsiteY3" fmla="*/ 0 h 6629400"/>
              <a:gd name="connsiteX4" fmla="*/ 295275 w 2390775"/>
              <a:gd name="connsiteY4" fmla="*/ 6629400 h 6629400"/>
              <a:gd name="connsiteX0" fmla="*/ 333375 w 2390775"/>
              <a:gd name="connsiteY0" fmla="*/ 6591300 h 6597650"/>
              <a:gd name="connsiteX1" fmla="*/ 0 w 2390775"/>
              <a:gd name="connsiteY1" fmla="*/ 6572250 h 6597650"/>
              <a:gd name="connsiteX2" fmla="*/ 2095500 w 2390775"/>
              <a:gd name="connsiteY2" fmla="*/ 0 h 6597650"/>
              <a:gd name="connsiteX3" fmla="*/ 2390775 w 2390775"/>
              <a:gd name="connsiteY3" fmla="*/ 0 h 6597650"/>
              <a:gd name="connsiteX4" fmla="*/ 317500 w 2390775"/>
              <a:gd name="connsiteY4" fmla="*/ 6597650 h 6597650"/>
              <a:gd name="connsiteX0" fmla="*/ 333375 w 2390775"/>
              <a:gd name="connsiteY0" fmla="*/ 6591300 h 6597650"/>
              <a:gd name="connsiteX1" fmla="*/ 0 w 2390775"/>
              <a:gd name="connsiteY1" fmla="*/ 6572250 h 6597650"/>
              <a:gd name="connsiteX2" fmla="*/ 2095500 w 2390775"/>
              <a:gd name="connsiteY2" fmla="*/ 0 h 6597650"/>
              <a:gd name="connsiteX3" fmla="*/ 2390775 w 2390775"/>
              <a:gd name="connsiteY3" fmla="*/ 0 h 6597650"/>
              <a:gd name="connsiteX4" fmla="*/ 333375 w 2390775"/>
              <a:gd name="connsiteY4" fmla="*/ 6597650 h 659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75" h="6597650">
                <a:moveTo>
                  <a:pt x="333375" y="6591300"/>
                </a:moveTo>
                <a:lnTo>
                  <a:pt x="0" y="6572250"/>
                </a:lnTo>
                <a:lnTo>
                  <a:pt x="2095500" y="0"/>
                </a:lnTo>
                <a:lnTo>
                  <a:pt x="2390775" y="0"/>
                </a:lnTo>
                <a:lnTo>
                  <a:pt x="333375" y="6597650"/>
                </a:lnTo>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80" dirty="0"/>
          </a:p>
        </p:txBody>
      </p:sp>
      <p:sp>
        <p:nvSpPr>
          <p:cNvPr id="8" name="Freeform: Shape 7">
            <a:extLst>
              <a:ext uri="{FF2B5EF4-FFF2-40B4-BE49-F238E27FC236}">
                <a16:creationId xmlns:a16="http://schemas.microsoft.com/office/drawing/2014/main" id="{006FF15B-D5BF-50E7-3244-95764AB5B667}"/>
              </a:ext>
            </a:extLst>
          </p:cNvPr>
          <p:cNvSpPr/>
          <p:nvPr userDrawn="1"/>
        </p:nvSpPr>
        <p:spPr>
          <a:xfrm>
            <a:off x="4369118" y="0"/>
            <a:ext cx="5670304" cy="7559675"/>
          </a:xfrm>
          <a:custGeom>
            <a:avLst/>
            <a:gdLst>
              <a:gd name="connsiteX0" fmla="*/ 4839419 w 4856672"/>
              <a:gd name="connsiteY0" fmla="*/ 8626 h 6461185"/>
              <a:gd name="connsiteX1" fmla="*/ 2018582 w 4856672"/>
              <a:gd name="connsiteY1" fmla="*/ 0 h 6461185"/>
              <a:gd name="connsiteX2" fmla="*/ 0 w 4856672"/>
              <a:gd name="connsiteY2" fmla="*/ 6435306 h 6461185"/>
              <a:gd name="connsiteX3" fmla="*/ 4856672 w 4856672"/>
              <a:gd name="connsiteY3" fmla="*/ 6461185 h 6461185"/>
              <a:gd name="connsiteX4" fmla="*/ 4839419 w 4856672"/>
              <a:gd name="connsiteY4" fmla="*/ 8626 h 64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672" h="6461185">
                <a:moveTo>
                  <a:pt x="4839419" y="8626"/>
                </a:moveTo>
                <a:lnTo>
                  <a:pt x="2018582" y="0"/>
                </a:lnTo>
                <a:lnTo>
                  <a:pt x="0" y="6435306"/>
                </a:lnTo>
                <a:lnTo>
                  <a:pt x="4856672" y="6461185"/>
                </a:lnTo>
                <a:cubicBezTo>
                  <a:pt x="4853797" y="4301706"/>
                  <a:pt x="4850921" y="2142226"/>
                  <a:pt x="4839419" y="8626"/>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80" dirty="0"/>
          </a:p>
        </p:txBody>
      </p:sp>
    </p:spTree>
    <p:extLst>
      <p:ext uri="{BB962C8B-B14F-4D97-AF65-F5344CB8AC3E}">
        <p14:creationId xmlns:p14="http://schemas.microsoft.com/office/powerpoint/2010/main" val="46795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2DD4D-8828-475A-A223-42A0A7B21A7C}" type="datetime1">
              <a:rPr lang="en-CA" smtClean="0"/>
              <a:t>2025-06-04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3985390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02483"/>
            <a:ext cx="2168843"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02483"/>
            <a:ext cx="6380798"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09DF78-B73A-486C-9FEE-F01B0E581BD1}" type="datetime1">
              <a:rPr lang="en-CA" smtClean="0"/>
              <a:t>2025-06-04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4642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2AC0DF3-CD6B-87C9-CC05-FE3E8ADF042D}"/>
              </a:ext>
            </a:extLst>
          </p:cNvPr>
          <p:cNvSpPr/>
          <p:nvPr userDrawn="1"/>
        </p:nvSpPr>
        <p:spPr>
          <a:xfrm>
            <a:off x="4086225" y="0"/>
            <a:ext cx="2629853" cy="7272687"/>
          </a:xfrm>
          <a:custGeom>
            <a:avLst/>
            <a:gdLst>
              <a:gd name="connsiteX0" fmla="*/ 333375 w 2390775"/>
              <a:gd name="connsiteY0" fmla="*/ 6591300 h 6629400"/>
              <a:gd name="connsiteX1" fmla="*/ 0 w 2390775"/>
              <a:gd name="connsiteY1" fmla="*/ 6572250 h 6629400"/>
              <a:gd name="connsiteX2" fmla="*/ 2095500 w 2390775"/>
              <a:gd name="connsiteY2" fmla="*/ 0 h 6629400"/>
              <a:gd name="connsiteX3" fmla="*/ 2390775 w 2390775"/>
              <a:gd name="connsiteY3" fmla="*/ 0 h 6629400"/>
              <a:gd name="connsiteX4" fmla="*/ 295275 w 2390775"/>
              <a:gd name="connsiteY4" fmla="*/ 6629400 h 6629400"/>
              <a:gd name="connsiteX5" fmla="*/ 419100 w 2390775"/>
              <a:gd name="connsiteY5" fmla="*/ 6343650 h 6629400"/>
              <a:gd name="connsiteX0" fmla="*/ 333375 w 2390775"/>
              <a:gd name="connsiteY0" fmla="*/ 6591300 h 6629400"/>
              <a:gd name="connsiteX1" fmla="*/ 0 w 2390775"/>
              <a:gd name="connsiteY1" fmla="*/ 6572250 h 6629400"/>
              <a:gd name="connsiteX2" fmla="*/ 2095500 w 2390775"/>
              <a:gd name="connsiteY2" fmla="*/ 0 h 6629400"/>
              <a:gd name="connsiteX3" fmla="*/ 2390775 w 2390775"/>
              <a:gd name="connsiteY3" fmla="*/ 0 h 6629400"/>
              <a:gd name="connsiteX4" fmla="*/ 295275 w 2390775"/>
              <a:gd name="connsiteY4" fmla="*/ 6629400 h 6629400"/>
              <a:gd name="connsiteX0" fmla="*/ 333375 w 2390775"/>
              <a:gd name="connsiteY0" fmla="*/ 6591300 h 6597650"/>
              <a:gd name="connsiteX1" fmla="*/ 0 w 2390775"/>
              <a:gd name="connsiteY1" fmla="*/ 6572250 h 6597650"/>
              <a:gd name="connsiteX2" fmla="*/ 2095500 w 2390775"/>
              <a:gd name="connsiteY2" fmla="*/ 0 h 6597650"/>
              <a:gd name="connsiteX3" fmla="*/ 2390775 w 2390775"/>
              <a:gd name="connsiteY3" fmla="*/ 0 h 6597650"/>
              <a:gd name="connsiteX4" fmla="*/ 317500 w 2390775"/>
              <a:gd name="connsiteY4" fmla="*/ 6597650 h 6597650"/>
              <a:gd name="connsiteX0" fmla="*/ 333375 w 2390775"/>
              <a:gd name="connsiteY0" fmla="*/ 6591300 h 6597650"/>
              <a:gd name="connsiteX1" fmla="*/ 0 w 2390775"/>
              <a:gd name="connsiteY1" fmla="*/ 6572250 h 6597650"/>
              <a:gd name="connsiteX2" fmla="*/ 2095500 w 2390775"/>
              <a:gd name="connsiteY2" fmla="*/ 0 h 6597650"/>
              <a:gd name="connsiteX3" fmla="*/ 2390775 w 2390775"/>
              <a:gd name="connsiteY3" fmla="*/ 0 h 6597650"/>
              <a:gd name="connsiteX4" fmla="*/ 333375 w 2390775"/>
              <a:gd name="connsiteY4" fmla="*/ 6597650 h 659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75" h="6597650">
                <a:moveTo>
                  <a:pt x="333375" y="6591300"/>
                </a:moveTo>
                <a:lnTo>
                  <a:pt x="0" y="6572250"/>
                </a:lnTo>
                <a:lnTo>
                  <a:pt x="2095500" y="0"/>
                </a:lnTo>
                <a:lnTo>
                  <a:pt x="2390775" y="0"/>
                </a:lnTo>
                <a:lnTo>
                  <a:pt x="333375" y="6597650"/>
                </a:lnTo>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80" dirty="0"/>
          </a:p>
        </p:txBody>
      </p:sp>
      <p:sp>
        <p:nvSpPr>
          <p:cNvPr id="7" name="Freeform: Shape 6">
            <a:extLst>
              <a:ext uri="{FF2B5EF4-FFF2-40B4-BE49-F238E27FC236}">
                <a16:creationId xmlns:a16="http://schemas.microsoft.com/office/drawing/2014/main" id="{76DFAA3F-D25B-EA42-66A0-A799B835BDC1}"/>
              </a:ext>
            </a:extLst>
          </p:cNvPr>
          <p:cNvSpPr/>
          <p:nvPr userDrawn="1"/>
        </p:nvSpPr>
        <p:spPr>
          <a:xfrm>
            <a:off x="4369118" y="0"/>
            <a:ext cx="5670304" cy="7559675"/>
          </a:xfrm>
          <a:custGeom>
            <a:avLst/>
            <a:gdLst>
              <a:gd name="connsiteX0" fmla="*/ 4839419 w 4856672"/>
              <a:gd name="connsiteY0" fmla="*/ 8626 h 6461185"/>
              <a:gd name="connsiteX1" fmla="*/ 2018582 w 4856672"/>
              <a:gd name="connsiteY1" fmla="*/ 0 h 6461185"/>
              <a:gd name="connsiteX2" fmla="*/ 0 w 4856672"/>
              <a:gd name="connsiteY2" fmla="*/ 6435306 h 6461185"/>
              <a:gd name="connsiteX3" fmla="*/ 4856672 w 4856672"/>
              <a:gd name="connsiteY3" fmla="*/ 6461185 h 6461185"/>
              <a:gd name="connsiteX4" fmla="*/ 4839419 w 4856672"/>
              <a:gd name="connsiteY4" fmla="*/ 8626 h 64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672" h="6461185">
                <a:moveTo>
                  <a:pt x="4839419" y="8626"/>
                </a:moveTo>
                <a:lnTo>
                  <a:pt x="2018582" y="0"/>
                </a:lnTo>
                <a:lnTo>
                  <a:pt x="0" y="6435306"/>
                </a:lnTo>
                <a:lnTo>
                  <a:pt x="4856672" y="6461185"/>
                </a:lnTo>
                <a:cubicBezTo>
                  <a:pt x="4853797" y="4301706"/>
                  <a:pt x="4850921" y="2142226"/>
                  <a:pt x="4839419" y="8626"/>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180" dirty="0"/>
          </a:p>
        </p:txBody>
      </p:sp>
      <p:sp>
        <p:nvSpPr>
          <p:cNvPr id="2" name="Title 1"/>
          <p:cNvSpPr>
            <a:spLocks noGrp="1"/>
          </p:cNvSpPr>
          <p:nvPr>
            <p:ph type="ctrTitle"/>
          </p:nvPr>
        </p:nvSpPr>
        <p:spPr>
          <a:xfrm>
            <a:off x="754380" y="957208"/>
            <a:ext cx="8549640" cy="2631887"/>
          </a:xfrm>
          <a:ln>
            <a:noFill/>
          </a:ln>
        </p:spPr>
        <p:txBody>
          <a:bodyPr anchor="b"/>
          <a:lstStyle>
            <a:lvl1pPr algn="ctr">
              <a:defRPr sz="6600"/>
            </a:lvl1pPr>
          </a:lstStyle>
          <a:p>
            <a:r>
              <a:rPr lang="en-US" dirty="0"/>
              <a:t>Click to edit Master title style</a:t>
            </a:r>
          </a:p>
        </p:txBody>
      </p:sp>
      <p:sp>
        <p:nvSpPr>
          <p:cNvPr id="3" name="Subtitle 2"/>
          <p:cNvSpPr>
            <a:spLocks noGrp="1"/>
          </p:cNvSpPr>
          <p:nvPr>
            <p:ph type="subTitle" idx="1"/>
          </p:nvPr>
        </p:nvSpPr>
        <p:spPr>
          <a:xfrm>
            <a:off x="827723" y="3970581"/>
            <a:ext cx="7543800" cy="1825171"/>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Click to edit Master subtitle style</a:t>
            </a:r>
          </a:p>
        </p:txBody>
      </p:sp>
      <p:sp>
        <p:nvSpPr>
          <p:cNvPr id="4" name="Date Placeholder 3"/>
          <p:cNvSpPr>
            <a:spLocks noGrp="1"/>
          </p:cNvSpPr>
          <p:nvPr>
            <p:ph type="dt" sz="half" idx="10"/>
          </p:nvPr>
        </p:nvSpPr>
        <p:spPr>
          <a:xfrm>
            <a:off x="1716334" y="7145819"/>
            <a:ext cx="1414463" cy="402483"/>
          </a:xfrm>
        </p:spPr>
        <p:txBody>
          <a:bodyPr/>
          <a:lstStyle/>
          <a:p>
            <a:fld id="{8D0CAEC2-BED5-43BB-84D4-B19454975822}" type="datetime1">
              <a:rPr lang="en-CA" smtClean="0"/>
              <a:t>2025-06-04</a:t>
            </a:fld>
            <a:endParaRPr lang="en-CA" dirty="0"/>
          </a:p>
        </p:txBody>
      </p:sp>
      <p:sp>
        <p:nvSpPr>
          <p:cNvPr id="6" name="Slide Number Placeholder 5"/>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385891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B3EF-FE98-9D03-CFEC-2DFBD164F95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4890243-38CD-9C9A-C477-73DE581011F8}"/>
              </a:ext>
            </a:extLst>
          </p:cNvPr>
          <p:cNvSpPr>
            <a:spLocks noGrp="1"/>
          </p:cNvSpPr>
          <p:nvPr>
            <p:ph type="dt" sz="half" idx="10"/>
          </p:nvPr>
        </p:nvSpPr>
        <p:spPr/>
        <p:txBody>
          <a:bodyPr/>
          <a:lstStyle/>
          <a:p>
            <a:fld id="{D7FB6237-2463-423F-9225-AF8666031EFA}" type="datetime1">
              <a:rPr lang="en-CA" smtClean="0"/>
              <a:t>2025-06-04</a:t>
            </a:fld>
            <a:endParaRPr lang="en-CA" dirty="0"/>
          </a:p>
        </p:txBody>
      </p:sp>
      <p:sp>
        <p:nvSpPr>
          <p:cNvPr id="4" name="Footer Placeholder 3">
            <a:extLst>
              <a:ext uri="{FF2B5EF4-FFF2-40B4-BE49-F238E27FC236}">
                <a16:creationId xmlns:a16="http://schemas.microsoft.com/office/drawing/2014/main" id="{96068237-9622-4943-B66E-F4633C3CBA04}"/>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DD99F24C-918E-042C-BB09-A0A18CCE0CDE}"/>
              </a:ext>
            </a:extLst>
          </p:cNvPr>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3676368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48285F-6EDF-4CEE-B901-500CDBEF7D70}" type="datetime1">
              <a:rPr lang="en-CA" smtClean="0"/>
              <a:t>2025-06-04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788093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884671"/>
            <a:ext cx="8675370" cy="3144614"/>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059035"/>
            <a:ext cx="8675370" cy="1653678"/>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326DAE-B04C-4C0F-B4A0-44BC6E679EDE}" type="datetime1">
              <a:rPr lang="en-CA" smtClean="0"/>
              <a:t>2025-06-04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372015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12414"/>
            <a:ext cx="4274820"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12414"/>
            <a:ext cx="4274820"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2500BD-342C-4803-8687-F4C83FBEFAAD}" type="datetime1">
              <a:rPr lang="en-CA" smtClean="0"/>
              <a:t>2025-06-04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3071739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02484"/>
            <a:ext cx="8675370"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853171"/>
            <a:ext cx="4255174" cy="908210"/>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761381"/>
            <a:ext cx="4255174"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853171"/>
            <a:ext cx="4276130" cy="908210"/>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761381"/>
            <a:ext cx="4276130"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5F8D82-9F5A-46E5-BEC2-F53C41030E15}" type="datetime1">
              <a:rPr lang="en-CA" smtClean="0"/>
              <a:t>2025-06-04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103625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E701BD-F300-45FF-A6E8-708AFAE85292}" type="datetime1">
              <a:rPr lang="en-CA" smtClean="0"/>
              <a:t>2025-06-04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346426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AEDB-8195-4D36-9AAA-FA5D57E345E4}" type="datetime1">
              <a:rPr lang="en-CA" smtClean="0"/>
              <a:t>2025-06-04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223542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03978"/>
            <a:ext cx="3244096" cy="1763924"/>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088455"/>
            <a:ext cx="5092065" cy="5372269"/>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267902"/>
            <a:ext cx="3244096" cy="420157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65C55B5D-001D-4EEC-83D1-85C4DCDADE6E}" type="datetime1">
              <a:rPr lang="en-CA" smtClean="0"/>
              <a:t>2025-06-04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215212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03978"/>
            <a:ext cx="3244096" cy="1763924"/>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088455"/>
            <a:ext cx="5092065" cy="5372269"/>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dirty="0"/>
              <a:t>Click icon to add picture</a:t>
            </a:r>
          </a:p>
        </p:txBody>
      </p:sp>
      <p:sp>
        <p:nvSpPr>
          <p:cNvPr id="4" name="Text Placeholder 3"/>
          <p:cNvSpPr>
            <a:spLocks noGrp="1"/>
          </p:cNvSpPr>
          <p:nvPr>
            <p:ph type="body" sz="half" idx="2"/>
          </p:nvPr>
        </p:nvSpPr>
        <p:spPr>
          <a:xfrm>
            <a:off x="692825" y="2267902"/>
            <a:ext cx="3244096" cy="420157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77E5E34C-EEBF-4302-9FEA-F6CD5D4C0E54}" type="datetime1">
              <a:rPr lang="en-CA" smtClean="0"/>
              <a:t>2025-06-04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3345608-4A28-4D52-8C69-3DAC933EBBD8}" type="slidenum">
              <a:rPr lang="en-CA" smtClean="0"/>
              <a:t>‹#›</a:t>
            </a:fld>
            <a:endParaRPr lang="en-CA" dirty="0"/>
          </a:p>
        </p:txBody>
      </p:sp>
    </p:spTree>
    <p:extLst>
      <p:ext uri="{BB962C8B-B14F-4D97-AF65-F5344CB8AC3E}">
        <p14:creationId xmlns:p14="http://schemas.microsoft.com/office/powerpoint/2010/main" val="2523521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02484"/>
            <a:ext cx="8675370"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12414"/>
            <a:ext cx="8675370"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006700"/>
            <a:ext cx="2263140" cy="402483"/>
          </a:xfrm>
          <a:prstGeom prst="rect">
            <a:avLst/>
          </a:prstGeom>
        </p:spPr>
        <p:txBody>
          <a:bodyPr vert="horz" lIns="91440" tIns="45720" rIns="91440" bIns="45720" rtlCol="0" anchor="ctr"/>
          <a:lstStyle>
            <a:lvl1pPr algn="l">
              <a:defRPr sz="1320">
                <a:solidFill>
                  <a:schemeClr val="tx1">
                    <a:tint val="75000"/>
                  </a:schemeClr>
                </a:solidFill>
              </a:defRPr>
            </a:lvl1pPr>
          </a:lstStyle>
          <a:p>
            <a:fld id="{E0D1DADB-5FD8-4924-AC20-8031E0226962}" type="datetime1">
              <a:rPr lang="en-CA" smtClean="0"/>
              <a:t>2025-06-04</a:t>
            </a:fld>
            <a:endParaRPr lang="en-CA" dirty="0"/>
          </a:p>
        </p:txBody>
      </p:sp>
      <p:sp>
        <p:nvSpPr>
          <p:cNvPr id="5" name="Footer Placeholder 4"/>
          <p:cNvSpPr>
            <a:spLocks noGrp="1"/>
          </p:cNvSpPr>
          <p:nvPr>
            <p:ph type="ftr" sz="quarter" idx="3"/>
          </p:nvPr>
        </p:nvSpPr>
        <p:spPr>
          <a:xfrm>
            <a:off x="3331845" y="7006700"/>
            <a:ext cx="3394710" cy="402483"/>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7103745" y="7006700"/>
            <a:ext cx="2263140" cy="402483"/>
          </a:xfrm>
          <a:prstGeom prst="rect">
            <a:avLst/>
          </a:prstGeom>
        </p:spPr>
        <p:txBody>
          <a:bodyPr vert="horz" lIns="91440" tIns="45720" rIns="91440" bIns="45720" rtlCol="0" anchor="ctr"/>
          <a:lstStyle>
            <a:lvl1pPr algn="r">
              <a:defRPr sz="1320">
                <a:solidFill>
                  <a:schemeClr val="tx1">
                    <a:tint val="75000"/>
                  </a:schemeClr>
                </a:solidFill>
              </a:defRPr>
            </a:lvl1pPr>
          </a:lstStyle>
          <a:p>
            <a:fld id="{53345608-4A28-4D52-8C69-3DAC933EBBD8}" type="slidenum">
              <a:rPr lang="en-CA" smtClean="0"/>
              <a:t>‹#›</a:t>
            </a:fld>
            <a:endParaRPr lang="en-CA" dirty="0"/>
          </a:p>
        </p:txBody>
      </p:sp>
    </p:spTree>
    <p:extLst>
      <p:ext uri="{BB962C8B-B14F-4D97-AF65-F5344CB8AC3E}">
        <p14:creationId xmlns:p14="http://schemas.microsoft.com/office/powerpoint/2010/main" val="14612687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61" r:id="rId12"/>
    <p:sldLayoutId id="2147483672" r:id="rId13"/>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1.xml"/><Relationship Id="rId7" Type="http://schemas.openxmlformats.org/officeDocument/2006/relationships/image" Target="../media/image29.jp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png"/><Relationship Id="rId10" Type="http://schemas.openxmlformats.org/officeDocument/2006/relationships/image" Target="../media/image32.emf"/><Relationship Id="rId4" Type="http://schemas.openxmlformats.org/officeDocument/2006/relationships/slideLayout" Target="../slideLayouts/slideLayout7.xml"/><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edarplus.ca/"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emf"/><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in the snow&#10;&#10;AI-generated content may be incorrect.">
            <a:extLst>
              <a:ext uri="{FF2B5EF4-FFF2-40B4-BE49-F238E27FC236}">
                <a16:creationId xmlns:a16="http://schemas.microsoft.com/office/drawing/2014/main" id="{E8EC3173-44A6-12B8-3720-10DECCCC1FD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0058400" cy="7543800"/>
          </a:xfrm>
          <a:prstGeom prst="rect">
            <a:avLst/>
          </a:prstGeom>
        </p:spPr>
      </p:pic>
      <p:sp>
        <p:nvSpPr>
          <p:cNvPr id="19" name="Text Placeholder 2">
            <a:extLst>
              <a:ext uri="{FF2B5EF4-FFF2-40B4-BE49-F238E27FC236}">
                <a16:creationId xmlns:a16="http://schemas.microsoft.com/office/drawing/2014/main" id="{ADE81545-9D0F-0A3D-7940-34910FB5681F}"/>
              </a:ext>
            </a:extLst>
          </p:cNvPr>
          <p:cNvSpPr txBox="1">
            <a:spLocks/>
          </p:cNvSpPr>
          <p:nvPr/>
        </p:nvSpPr>
        <p:spPr>
          <a:xfrm>
            <a:off x="327493" y="658145"/>
            <a:ext cx="4526280" cy="608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b="1" i="1" dirty="0"/>
              <a:t>June 2025</a:t>
            </a:r>
          </a:p>
          <a:p>
            <a:pPr marL="0" indent="0">
              <a:lnSpc>
                <a:spcPct val="100000"/>
              </a:lnSpc>
              <a:spcBef>
                <a:spcPts val="0"/>
              </a:spcBef>
              <a:buNone/>
            </a:pPr>
            <a:r>
              <a:rPr lang="en-US" sz="1600" b="1" i="1" dirty="0"/>
              <a:t>Corporate Presentation</a:t>
            </a:r>
          </a:p>
        </p:txBody>
      </p:sp>
      <p:cxnSp>
        <p:nvCxnSpPr>
          <p:cNvPr id="27" name="Straight Connector 26">
            <a:extLst>
              <a:ext uri="{FF2B5EF4-FFF2-40B4-BE49-F238E27FC236}">
                <a16:creationId xmlns:a16="http://schemas.microsoft.com/office/drawing/2014/main" id="{398C01E9-DC16-54E8-1D5F-6D0619A75743}"/>
              </a:ext>
            </a:extLst>
          </p:cNvPr>
          <p:cNvCxnSpPr>
            <a:cxnSpLocks/>
          </p:cNvCxnSpPr>
          <p:nvPr/>
        </p:nvCxnSpPr>
        <p:spPr>
          <a:xfrm>
            <a:off x="166766" y="2538394"/>
            <a:ext cx="4099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graphics, graphic design, font, text&#10;&#10;Description automatically generated">
            <a:extLst>
              <a:ext uri="{FF2B5EF4-FFF2-40B4-BE49-F238E27FC236}">
                <a16:creationId xmlns:a16="http://schemas.microsoft.com/office/drawing/2014/main" id="{5C04ABCE-9D14-8BB2-B4C2-DEA72C157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357" y="4407613"/>
            <a:ext cx="4299496" cy="2726509"/>
          </a:xfrm>
          <a:prstGeom prst="rect">
            <a:avLst/>
          </a:prstGeom>
        </p:spPr>
      </p:pic>
      <p:sp>
        <p:nvSpPr>
          <p:cNvPr id="5" name="Title 1">
            <a:extLst>
              <a:ext uri="{FF2B5EF4-FFF2-40B4-BE49-F238E27FC236}">
                <a16:creationId xmlns:a16="http://schemas.microsoft.com/office/drawing/2014/main" id="{223A224D-62A5-A851-83F1-35D4C93C2599}"/>
              </a:ext>
            </a:extLst>
          </p:cNvPr>
          <p:cNvSpPr txBox="1">
            <a:spLocks/>
          </p:cNvSpPr>
          <p:nvPr/>
        </p:nvSpPr>
        <p:spPr>
          <a:xfrm>
            <a:off x="327493" y="1504563"/>
            <a:ext cx="5801337" cy="22949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dirty="0">
                <a:latin typeface="+mn-lt"/>
              </a:rPr>
              <a:t>Positioned for Success in Light Oil through drilling in the Deep Basin</a:t>
            </a:r>
          </a:p>
          <a:p>
            <a:endParaRPr lang="en-US" sz="2400" b="1" i="1" dirty="0">
              <a:latin typeface="+mn-lt"/>
            </a:endParaRPr>
          </a:p>
          <a:p>
            <a:endParaRPr lang="en-US" sz="2400" b="1" i="1" dirty="0">
              <a:latin typeface="+mn-lt"/>
            </a:endParaRPr>
          </a:p>
          <a:p>
            <a:r>
              <a:rPr lang="en-US" sz="1800" b="1" i="1" dirty="0" err="1">
                <a:latin typeface="+mn-lt"/>
              </a:rPr>
              <a:t>TSX</a:t>
            </a:r>
            <a:r>
              <a:rPr lang="en-US" sz="1800" b="1" i="1" dirty="0">
                <a:latin typeface="+mn-lt"/>
              </a:rPr>
              <a:t>-V: TUK</a:t>
            </a:r>
          </a:p>
          <a:p>
            <a:r>
              <a:rPr lang="en-US" sz="1800" b="1" i="1" dirty="0">
                <a:latin typeface="+mn-lt"/>
              </a:rPr>
              <a:t>www.tukturesources.com</a:t>
            </a:r>
          </a:p>
          <a:p>
            <a:endParaRPr lang="en-US" sz="1800" b="1" i="1" dirty="0">
              <a:latin typeface="+mn-lt"/>
            </a:endParaRPr>
          </a:p>
        </p:txBody>
      </p:sp>
    </p:spTree>
    <p:extLst>
      <p:ext uri="{BB962C8B-B14F-4D97-AF65-F5344CB8AC3E}">
        <p14:creationId xmlns:p14="http://schemas.microsoft.com/office/powerpoint/2010/main" val="3620619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1B56D9-0435-6B54-8714-59872F6F3F6E}"/>
              </a:ext>
            </a:extLst>
          </p:cNvPr>
          <p:cNvSpPr>
            <a:spLocks noGrp="1"/>
          </p:cNvSpPr>
          <p:nvPr>
            <p:ph type="sldNum" sz="quarter" idx="12"/>
          </p:nvPr>
        </p:nvSpPr>
        <p:spPr/>
        <p:txBody>
          <a:bodyPr/>
          <a:lstStyle/>
          <a:p>
            <a:fld id="{53345608-4A28-4D52-8C69-3DAC933EBBD8}" type="slidenum">
              <a:rPr lang="en-CA" smtClean="0"/>
              <a:t>10</a:t>
            </a:fld>
            <a:endParaRPr lang="en-CA" dirty="0"/>
          </a:p>
        </p:txBody>
      </p:sp>
      <p:sp>
        <p:nvSpPr>
          <p:cNvPr id="3" name="Text Placeholder 2">
            <a:extLst>
              <a:ext uri="{FF2B5EF4-FFF2-40B4-BE49-F238E27FC236}">
                <a16:creationId xmlns:a16="http://schemas.microsoft.com/office/drawing/2014/main" id="{EA399FB6-EF7E-319F-5F11-D20F7B570A26}"/>
              </a:ext>
            </a:extLst>
          </p:cNvPr>
          <p:cNvSpPr txBox="1">
            <a:spLocks/>
          </p:cNvSpPr>
          <p:nvPr/>
        </p:nvSpPr>
        <p:spPr>
          <a:xfrm>
            <a:off x="181275" y="210075"/>
            <a:ext cx="742856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Banff  Reservoir: current well performance</a:t>
            </a:r>
          </a:p>
        </p:txBody>
      </p:sp>
      <p:sp>
        <p:nvSpPr>
          <p:cNvPr id="4" name="Rectangle 3">
            <a:extLst>
              <a:ext uri="{FF2B5EF4-FFF2-40B4-BE49-F238E27FC236}">
                <a16:creationId xmlns:a16="http://schemas.microsoft.com/office/drawing/2014/main" id="{B6E4AAA5-D996-23F7-EC80-2EB8AD76E734}"/>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descr="A picture containing graphics, graphic design, font, text&#10;&#10;Description automatically generated">
            <a:extLst>
              <a:ext uri="{FF2B5EF4-FFF2-40B4-BE49-F238E27FC236}">
                <a16:creationId xmlns:a16="http://schemas.microsoft.com/office/drawing/2014/main" id="{4F789D57-AEFD-4DDF-7C66-5CDB3ED53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7" name="TextBox 6">
            <a:extLst>
              <a:ext uri="{FF2B5EF4-FFF2-40B4-BE49-F238E27FC236}">
                <a16:creationId xmlns:a16="http://schemas.microsoft.com/office/drawing/2014/main" id="{6B550C24-7F86-2A91-29F8-BF99C0C09E5C}"/>
              </a:ext>
            </a:extLst>
          </p:cNvPr>
          <p:cNvSpPr txBox="1"/>
          <p:nvPr/>
        </p:nvSpPr>
        <p:spPr>
          <a:xfrm>
            <a:off x="429275" y="3993907"/>
            <a:ext cx="4653265" cy="1754326"/>
          </a:xfrm>
          <a:prstGeom prst="rect">
            <a:avLst/>
          </a:prstGeom>
          <a:noFill/>
        </p:spPr>
        <p:txBody>
          <a:bodyPr wrap="square">
            <a:spAutoFit/>
          </a:bodyPr>
          <a:lstStyle/>
          <a:p>
            <a:pPr>
              <a:spcAft>
                <a:spcPts val="600"/>
              </a:spcAft>
            </a:pPr>
            <a:r>
              <a:rPr lang="en-CA" sz="1400" b="1" dirty="0">
                <a:cs typeface="Arial" panose="020B0604020202020204" pitchFamily="34" charset="0"/>
              </a:rPr>
              <a:t>4-20 well</a:t>
            </a:r>
            <a:endParaRPr lang="en-CA" sz="1400" dirty="0">
              <a:cs typeface="Arial" panose="020B0604020202020204" pitchFamily="34" charset="0"/>
            </a:endParaRPr>
          </a:p>
          <a:p>
            <a:pPr marL="800100" lvl="1" indent="-342900">
              <a:spcAft>
                <a:spcPts val="600"/>
              </a:spcAft>
              <a:buFont typeface="Arial" panose="020B0604020202020204" pitchFamily="34" charset="0"/>
              <a:buChar char="•"/>
            </a:pPr>
            <a:r>
              <a:rPr lang="en-CA" sz="1400" dirty="0">
                <a:cs typeface="Arial" panose="020B0604020202020204" pitchFamily="34" charset="0"/>
              </a:rPr>
              <a:t>Current production continues to outperform 2P corporate reserves </a:t>
            </a:r>
            <a:r>
              <a:rPr lang="en-CA" sz="1400" baseline="30000" dirty="0">
                <a:cs typeface="Arial" panose="020B0604020202020204" pitchFamily="34" charset="0"/>
              </a:rPr>
              <a:t>(1)</a:t>
            </a:r>
          </a:p>
          <a:p>
            <a:pPr marL="800100" lvl="1" indent="-342900">
              <a:spcAft>
                <a:spcPts val="600"/>
              </a:spcAft>
              <a:buFont typeface="Arial" panose="020B0604020202020204" pitchFamily="34" charset="0"/>
              <a:buChar char="•"/>
            </a:pPr>
            <a:r>
              <a:rPr lang="en-CA" sz="1400" dirty="0">
                <a:cs typeface="Arial" panose="020B0604020202020204" pitchFamily="34" charset="0"/>
              </a:rPr>
              <a:t>Vertical well location is approximately 800 m from an existing, seismically identified fault which is believed to be responsible for prolific rates and minimal decline</a:t>
            </a:r>
          </a:p>
        </p:txBody>
      </p:sp>
      <p:pic>
        <p:nvPicPr>
          <p:cNvPr id="9" name="Picture 8">
            <a:extLst>
              <a:ext uri="{FF2B5EF4-FFF2-40B4-BE49-F238E27FC236}">
                <a16:creationId xmlns:a16="http://schemas.microsoft.com/office/drawing/2014/main" id="{9A35305E-780A-4ACC-EA47-BA288848387F}"/>
              </a:ext>
            </a:extLst>
          </p:cNvPr>
          <p:cNvPicPr>
            <a:picLocks noChangeAspect="1"/>
          </p:cNvPicPr>
          <p:nvPr/>
        </p:nvPicPr>
        <p:blipFill>
          <a:blip r:embed="rId3"/>
          <a:stretch>
            <a:fillRect/>
          </a:stretch>
        </p:blipFill>
        <p:spPr>
          <a:xfrm>
            <a:off x="5658584" y="3779103"/>
            <a:ext cx="4218541" cy="3282792"/>
          </a:xfrm>
          <a:prstGeom prst="rect">
            <a:avLst/>
          </a:prstGeom>
          <a:ln>
            <a:solidFill>
              <a:schemeClr val="tx1"/>
            </a:solidFill>
          </a:ln>
        </p:spPr>
      </p:pic>
      <p:sp>
        <p:nvSpPr>
          <p:cNvPr id="10" name="Oval 9">
            <a:extLst>
              <a:ext uri="{FF2B5EF4-FFF2-40B4-BE49-F238E27FC236}">
                <a16:creationId xmlns:a16="http://schemas.microsoft.com/office/drawing/2014/main" id="{33500104-F6D0-8C2E-EF63-EF6B2C91FED0}"/>
              </a:ext>
            </a:extLst>
          </p:cNvPr>
          <p:cNvSpPr/>
          <p:nvPr/>
        </p:nvSpPr>
        <p:spPr>
          <a:xfrm>
            <a:off x="7115980" y="5154934"/>
            <a:ext cx="187379" cy="1653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2BDBCAB4-EE17-5DF6-0C09-873120619E20}"/>
              </a:ext>
            </a:extLst>
          </p:cNvPr>
          <p:cNvSpPr txBox="1"/>
          <p:nvPr/>
        </p:nvSpPr>
        <p:spPr>
          <a:xfrm>
            <a:off x="181275" y="6536431"/>
            <a:ext cx="4901265" cy="438582"/>
          </a:xfrm>
          <a:prstGeom prst="rect">
            <a:avLst/>
          </a:prstGeom>
          <a:noFill/>
        </p:spPr>
        <p:txBody>
          <a:bodyPr wrap="square" rtlCol="0">
            <a:spAutoFit/>
          </a:bodyPr>
          <a:lstStyle/>
          <a:p>
            <a:pPr marL="228600" indent="-228600" algn="just">
              <a:buAutoNum type="arabicParenBoth"/>
            </a:pPr>
            <a:r>
              <a:rPr lang="en-CA" sz="750" i="1" dirty="0"/>
              <a:t>Numbers show for actual production are gross numbers (Tuktu has an 80% WI). Deloitte values (year-end, 2024) are also gross numbers. Because associated gas is incinerated, gas it is not forecasted to contribute to any reserve class.</a:t>
            </a:r>
          </a:p>
        </p:txBody>
      </p:sp>
      <p:sp>
        <p:nvSpPr>
          <p:cNvPr id="13" name="TextBox 12">
            <a:extLst>
              <a:ext uri="{FF2B5EF4-FFF2-40B4-BE49-F238E27FC236}">
                <a16:creationId xmlns:a16="http://schemas.microsoft.com/office/drawing/2014/main" id="{24278313-9D33-28FF-7381-D00C5F1E8EC1}"/>
              </a:ext>
            </a:extLst>
          </p:cNvPr>
          <p:cNvSpPr txBox="1"/>
          <p:nvPr/>
        </p:nvSpPr>
        <p:spPr>
          <a:xfrm rot="213424">
            <a:off x="7262719" y="5074083"/>
            <a:ext cx="673582" cy="246221"/>
          </a:xfrm>
          <a:prstGeom prst="rect">
            <a:avLst/>
          </a:prstGeom>
          <a:noFill/>
        </p:spPr>
        <p:txBody>
          <a:bodyPr wrap="none" rtlCol="0">
            <a:spAutoFit/>
          </a:bodyPr>
          <a:lstStyle/>
          <a:p>
            <a:r>
              <a:rPr lang="en-CA" sz="1000" b="1" dirty="0">
                <a:solidFill>
                  <a:srgbClr val="FF0000"/>
                </a:solidFill>
              </a:rPr>
              <a:t>4-20 well</a:t>
            </a:r>
          </a:p>
        </p:txBody>
      </p:sp>
      <p:sp>
        <p:nvSpPr>
          <p:cNvPr id="14" name="TextBox 13">
            <a:extLst>
              <a:ext uri="{FF2B5EF4-FFF2-40B4-BE49-F238E27FC236}">
                <a16:creationId xmlns:a16="http://schemas.microsoft.com/office/drawing/2014/main" id="{1F7DBF5D-B658-9713-D44E-FBA61F0F47EA}"/>
              </a:ext>
            </a:extLst>
          </p:cNvPr>
          <p:cNvSpPr txBox="1"/>
          <p:nvPr/>
        </p:nvSpPr>
        <p:spPr>
          <a:xfrm rot="2832929">
            <a:off x="7634028" y="4107774"/>
            <a:ext cx="1202573" cy="246221"/>
          </a:xfrm>
          <a:prstGeom prst="rect">
            <a:avLst/>
          </a:prstGeom>
          <a:noFill/>
        </p:spPr>
        <p:txBody>
          <a:bodyPr wrap="none" rtlCol="0">
            <a:spAutoFit/>
          </a:bodyPr>
          <a:lstStyle/>
          <a:p>
            <a:r>
              <a:rPr lang="en-CA" sz="1000" dirty="0">
                <a:solidFill>
                  <a:srgbClr val="FF0000"/>
                </a:solidFill>
              </a:rPr>
              <a:t>Approx pay outline</a:t>
            </a:r>
          </a:p>
        </p:txBody>
      </p:sp>
      <p:sp>
        <p:nvSpPr>
          <p:cNvPr id="15" name="TextBox 14">
            <a:extLst>
              <a:ext uri="{FF2B5EF4-FFF2-40B4-BE49-F238E27FC236}">
                <a16:creationId xmlns:a16="http://schemas.microsoft.com/office/drawing/2014/main" id="{CCB7C315-3084-5D54-0499-12B21F7CF713}"/>
              </a:ext>
            </a:extLst>
          </p:cNvPr>
          <p:cNvSpPr txBox="1"/>
          <p:nvPr/>
        </p:nvSpPr>
        <p:spPr>
          <a:xfrm rot="174995">
            <a:off x="5954580" y="5114508"/>
            <a:ext cx="768159" cy="246221"/>
          </a:xfrm>
          <a:prstGeom prst="rect">
            <a:avLst/>
          </a:prstGeom>
          <a:noFill/>
        </p:spPr>
        <p:txBody>
          <a:bodyPr wrap="none" rtlCol="0">
            <a:spAutoFit/>
          </a:bodyPr>
          <a:lstStyle/>
          <a:p>
            <a:r>
              <a:rPr lang="en-CA" sz="1000" dirty="0">
                <a:solidFill>
                  <a:srgbClr val="00B050"/>
                </a:solidFill>
              </a:rPr>
              <a:t>Banff prod.</a:t>
            </a:r>
          </a:p>
        </p:txBody>
      </p:sp>
      <p:cxnSp>
        <p:nvCxnSpPr>
          <p:cNvPr id="17" name="Straight Connector 16">
            <a:extLst>
              <a:ext uri="{FF2B5EF4-FFF2-40B4-BE49-F238E27FC236}">
                <a16:creationId xmlns:a16="http://schemas.microsoft.com/office/drawing/2014/main" id="{D3DCC1BB-1D0B-0B94-D911-8A7764AC4361}"/>
              </a:ext>
            </a:extLst>
          </p:cNvPr>
          <p:cNvCxnSpPr>
            <a:cxnSpLocks/>
          </p:cNvCxnSpPr>
          <p:nvPr/>
        </p:nvCxnSpPr>
        <p:spPr>
          <a:xfrm flipV="1">
            <a:off x="7154805" y="4780906"/>
            <a:ext cx="0" cy="2931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845E33-3193-9561-A64D-7A78273E59DD}"/>
              </a:ext>
            </a:extLst>
          </p:cNvPr>
          <p:cNvSpPr txBox="1"/>
          <p:nvPr/>
        </p:nvSpPr>
        <p:spPr>
          <a:xfrm rot="179277">
            <a:off x="6917368" y="4598603"/>
            <a:ext cx="1013419" cy="246221"/>
          </a:xfrm>
          <a:prstGeom prst="rect">
            <a:avLst/>
          </a:prstGeom>
          <a:noFill/>
        </p:spPr>
        <p:txBody>
          <a:bodyPr wrap="none" rtlCol="0">
            <a:spAutoFit/>
          </a:bodyPr>
          <a:lstStyle/>
          <a:p>
            <a:r>
              <a:rPr lang="en-CA" sz="1000" i="1" dirty="0">
                <a:solidFill>
                  <a:srgbClr val="00B050"/>
                </a:solidFill>
              </a:rPr>
              <a:t>New 16-20 well</a:t>
            </a:r>
          </a:p>
        </p:txBody>
      </p:sp>
      <p:sp>
        <p:nvSpPr>
          <p:cNvPr id="20" name="TextBox 19">
            <a:extLst>
              <a:ext uri="{FF2B5EF4-FFF2-40B4-BE49-F238E27FC236}">
                <a16:creationId xmlns:a16="http://schemas.microsoft.com/office/drawing/2014/main" id="{584AB53C-83CA-4BA3-DAB6-7E6026CF1D10}"/>
              </a:ext>
            </a:extLst>
          </p:cNvPr>
          <p:cNvSpPr txBox="1"/>
          <p:nvPr/>
        </p:nvSpPr>
        <p:spPr>
          <a:xfrm rot="2832929">
            <a:off x="8379707" y="5977504"/>
            <a:ext cx="1265090" cy="246221"/>
          </a:xfrm>
          <a:prstGeom prst="rect">
            <a:avLst/>
          </a:prstGeom>
          <a:noFill/>
        </p:spPr>
        <p:txBody>
          <a:bodyPr wrap="none" rtlCol="0">
            <a:spAutoFit/>
          </a:bodyPr>
          <a:lstStyle/>
          <a:p>
            <a:r>
              <a:rPr lang="en-CA" sz="1000" dirty="0">
                <a:solidFill>
                  <a:srgbClr val="FF0000"/>
                </a:solidFill>
              </a:rPr>
              <a:t>Regional fault trends</a:t>
            </a:r>
          </a:p>
        </p:txBody>
      </p:sp>
      <p:sp>
        <p:nvSpPr>
          <p:cNvPr id="21" name="TextBox 20">
            <a:extLst>
              <a:ext uri="{FF2B5EF4-FFF2-40B4-BE49-F238E27FC236}">
                <a16:creationId xmlns:a16="http://schemas.microsoft.com/office/drawing/2014/main" id="{E7FB3583-FC83-F5CB-D1C7-69C80BA7C4C7}"/>
              </a:ext>
            </a:extLst>
          </p:cNvPr>
          <p:cNvSpPr txBox="1"/>
          <p:nvPr/>
        </p:nvSpPr>
        <p:spPr>
          <a:xfrm rot="174995">
            <a:off x="7187543" y="6319085"/>
            <a:ext cx="768159" cy="246221"/>
          </a:xfrm>
          <a:prstGeom prst="rect">
            <a:avLst/>
          </a:prstGeom>
          <a:noFill/>
        </p:spPr>
        <p:txBody>
          <a:bodyPr wrap="none" rtlCol="0">
            <a:spAutoFit/>
          </a:bodyPr>
          <a:lstStyle/>
          <a:p>
            <a:r>
              <a:rPr lang="en-CA" sz="1000" dirty="0">
                <a:solidFill>
                  <a:srgbClr val="00B050"/>
                </a:solidFill>
              </a:rPr>
              <a:t>Banff prod.</a:t>
            </a:r>
          </a:p>
        </p:txBody>
      </p:sp>
      <p:graphicFrame>
        <p:nvGraphicFramePr>
          <p:cNvPr id="8" name="Chart 7">
            <a:extLst>
              <a:ext uri="{FF2B5EF4-FFF2-40B4-BE49-F238E27FC236}">
                <a16:creationId xmlns:a16="http://schemas.microsoft.com/office/drawing/2014/main" id="{4BB6757D-AF86-BFC1-4EE1-BA2344AD2666}"/>
              </a:ext>
            </a:extLst>
          </p:cNvPr>
          <p:cNvGraphicFramePr>
            <a:graphicFrameLocks/>
          </p:cNvGraphicFramePr>
          <p:nvPr>
            <p:extLst>
              <p:ext uri="{D42A27DB-BD31-4B8C-83A1-F6EECF244321}">
                <p14:modId xmlns:p14="http://schemas.microsoft.com/office/powerpoint/2010/main" val="4265662555"/>
              </p:ext>
            </p:extLst>
          </p:nvPr>
        </p:nvGraphicFramePr>
        <p:xfrm>
          <a:off x="76200" y="914400"/>
          <a:ext cx="7105575" cy="27915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5515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69997-5B84-98F3-6B4F-22E231D85E81}"/>
              </a:ext>
            </a:extLst>
          </p:cNvPr>
          <p:cNvSpPr>
            <a:spLocks noGrp="1"/>
          </p:cNvSpPr>
          <p:nvPr>
            <p:ph type="sldNum" sz="quarter" idx="12"/>
          </p:nvPr>
        </p:nvSpPr>
        <p:spPr/>
        <p:txBody>
          <a:bodyPr/>
          <a:lstStyle/>
          <a:p>
            <a:fld id="{53345608-4A28-4D52-8C69-3DAC933EBBD8}" type="slidenum">
              <a:rPr lang="en-CA" smtClean="0"/>
              <a:t>11</a:t>
            </a:fld>
            <a:endParaRPr lang="en-CA" dirty="0"/>
          </a:p>
        </p:txBody>
      </p:sp>
      <p:sp>
        <p:nvSpPr>
          <p:cNvPr id="3" name="Text Placeholder 2">
            <a:extLst>
              <a:ext uri="{FF2B5EF4-FFF2-40B4-BE49-F238E27FC236}">
                <a16:creationId xmlns:a16="http://schemas.microsoft.com/office/drawing/2014/main" id="{50B9919B-EF07-626E-4820-2E4E05A59A2B}"/>
              </a:ext>
            </a:extLst>
          </p:cNvPr>
          <p:cNvSpPr txBox="1">
            <a:spLocks/>
          </p:cNvSpPr>
          <p:nvPr/>
        </p:nvSpPr>
        <p:spPr>
          <a:xfrm>
            <a:off x="181275" y="210075"/>
            <a:ext cx="742856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Current HZ well data</a:t>
            </a:r>
          </a:p>
        </p:txBody>
      </p:sp>
      <p:sp>
        <p:nvSpPr>
          <p:cNvPr id="4" name="Rectangle 3">
            <a:extLst>
              <a:ext uri="{FF2B5EF4-FFF2-40B4-BE49-F238E27FC236}">
                <a16:creationId xmlns:a16="http://schemas.microsoft.com/office/drawing/2014/main" id="{E03A1F77-4069-342F-74EE-F947D6BA84C3}"/>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descr="A picture containing graphics, graphic design, font, text&#10;&#10;Description automatically generated">
            <a:extLst>
              <a:ext uri="{FF2B5EF4-FFF2-40B4-BE49-F238E27FC236}">
                <a16:creationId xmlns:a16="http://schemas.microsoft.com/office/drawing/2014/main" id="{C658DBAA-39B9-60E0-39D5-B657A75E2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pic>
        <p:nvPicPr>
          <p:cNvPr id="9" name="Picture 8">
            <a:extLst>
              <a:ext uri="{FF2B5EF4-FFF2-40B4-BE49-F238E27FC236}">
                <a16:creationId xmlns:a16="http://schemas.microsoft.com/office/drawing/2014/main" id="{939A4535-30BA-4761-5C8D-41E768B19B7B}"/>
              </a:ext>
            </a:extLst>
          </p:cNvPr>
          <p:cNvPicPr>
            <a:picLocks noChangeAspect="1"/>
          </p:cNvPicPr>
          <p:nvPr/>
        </p:nvPicPr>
        <p:blipFill>
          <a:blip r:embed="rId3"/>
          <a:stretch>
            <a:fillRect/>
          </a:stretch>
        </p:blipFill>
        <p:spPr>
          <a:xfrm>
            <a:off x="5630931" y="4023484"/>
            <a:ext cx="4218541" cy="3282792"/>
          </a:xfrm>
          <a:prstGeom prst="rect">
            <a:avLst/>
          </a:prstGeom>
          <a:ln>
            <a:solidFill>
              <a:schemeClr val="tx1"/>
            </a:solidFill>
          </a:ln>
        </p:spPr>
      </p:pic>
      <p:sp>
        <p:nvSpPr>
          <p:cNvPr id="10" name="Oval 9">
            <a:extLst>
              <a:ext uri="{FF2B5EF4-FFF2-40B4-BE49-F238E27FC236}">
                <a16:creationId xmlns:a16="http://schemas.microsoft.com/office/drawing/2014/main" id="{061B00FD-D2DC-A9C6-FC25-92F2D5645E85}"/>
              </a:ext>
            </a:extLst>
          </p:cNvPr>
          <p:cNvSpPr/>
          <p:nvPr/>
        </p:nvSpPr>
        <p:spPr>
          <a:xfrm>
            <a:off x="7088327" y="5399315"/>
            <a:ext cx="187379" cy="1653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2827CBDF-44DA-66AC-FC46-CBEC2092A795}"/>
              </a:ext>
            </a:extLst>
          </p:cNvPr>
          <p:cNvSpPr txBox="1"/>
          <p:nvPr/>
        </p:nvSpPr>
        <p:spPr>
          <a:xfrm rot="213424">
            <a:off x="7235066" y="5318464"/>
            <a:ext cx="673582" cy="246221"/>
          </a:xfrm>
          <a:prstGeom prst="rect">
            <a:avLst/>
          </a:prstGeom>
          <a:noFill/>
        </p:spPr>
        <p:txBody>
          <a:bodyPr wrap="none" rtlCol="0">
            <a:spAutoFit/>
          </a:bodyPr>
          <a:lstStyle/>
          <a:p>
            <a:r>
              <a:rPr lang="en-CA" sz="1000" b="1" dirty="0">
                <a:solidFill>
                  <a:srgbClr val="FF0000"/>
                </a:solidFill>
              </a:rPr>
              <a:t>4-20 well</a:t>
            </a:r>
          </a:p>
        </p:txBody>
      </p:sp>
      <p:sp>
        <p:nvSpPr>
          <p:cNvPr id="12" name="TextBox 11">
            <a:extLst>
              <a:ext uri="{FF2B5EF4-FFF2-40B4-BE49-F238E27FC236}">
                <a16:creationId xmlns:a16="http://schemas.microsoft.com/office/drawing/2014/main" id="{CF2C5DB5-9C99-0B0A-A724-B366BDB4ADAA}"/>
              </a:ext>
            </a:extLst>
          </p:cNvPr>
          <p:cNvSpPr txBox="1"/>
          <p:nvPr/>
        </p:nvSpPr>
        <p:spPr>
          <a:xfrm rot="2832929">
            <a:off x="7606375" y="4352155"/>
            <a:ext cx="1202573" cy="246221"/>
          </a:xfrm>
          <a:prstGeom prst="rect">
            <a:avLst/>
          </a:prstGeom>
          <a:noFill/>
        </p:spPr>
        <p:txBody>
          <a:bodyPr wrap="none" rtlCol="0">
            <a:spAutoFit/>
          </a:bodyPr>
          <a:lstStyle/>
          <a:p>
            <a:r>
              <a:rPr lang="en-CA" sz="1000" dirty="0">
                <a:solidFill>
                  <a:srgbClr val="FF0000"/>
                </a:solidFill>
              </a:rPr>
              <a:t>Approx pay outline</a:t>
            </a:r>
          </a:p>
        </p:txBody>
      </p:sp>
      <p:sp>
        <p:nvSpPr>
          <p:cNvPr id="13" name="TextBox 12">
            <a:extLst>
              <a:ext uri="{FF2B5EF4-FFF2-40B4-BE49-F238E27FC236}">
                <a16:creationId xmlns:a16="http://schemas.microsoft.com/office/drawing/2014/main" id="{86E4D22C-2A62-AD42-B5F2-FA9576982DD7}"/>
              </a:ext>
            </a:extLst>
          </p:cNvPr>
          <p:cNvSpPr txBox="1"/>
          <p:nvPr/>
        </p:nvSpPr>
        <p:spPr>
          <a:xfrm rot="174995">
            <a:off x="5926927" y="5358889"/>
            <a:ext cx="768159" cy="246221"/>
          </a:xfrm>
          <a:prstGeom prst="rect">
            <a:avLst/>
          </a:prstGeom>
          <a:noFill/>
        </p:spPr>
        <p:txBody>
          <a:bodyPr wrap="none" rtlCol="0">
            <a:spAutoFit/>
          </a:bodyPr>
          <a:lstStyle/>
          <a:p>
            <a:r>
              <a:rPr lang="en-CA" sz="1000" dirty="0">
                <a:solidFill>
                  <a:srgbClr val="00B050"/>
                </a:solidFill>
              </a:rPr>
              <a:t>Banff prod.</a:t>
            </a:r>
          </a:p>
        </p:txBody>
      </p:sp>
      <p:cxnSp>
        <p:nvCxnSpPr>
          <p:cNvPr id="14" name="Straight Connector 13">
            <a:extLst>
              <a:ext uri="{FF2B5EF4-FFF2-40B4-BE49-F238E27FC236}">
                <a16:creationId xmlns:a16="http://schemas.microsoft.com/office/drawing/2014/main" id="{53858224-1B25-9BDF-3C86-490BD6AC8ECF}"/>
              </a:ext>
            </a:extLst>
          </p:cNvPr>
          <p:cNvCxnSpPr>
            <a:cxnSpLocks/>
          </p:cNvCxnSpPr>
          <p:nvPr/>
        </p:nvCxnSpPr>
        <p:spPr>
          <a:xfrm flipV="1">
            <a:off x="7127152" y="5025287"/>
            <a:ext cx="0" cy="2931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E987A9-9152-C815-552F-5BE63FD4808E}"/>
              </a:ext>
            </a:extLst>
          </p:cNvPr>
          <p:cNvSpPr txBox="1"/>
          <p:nvPr/>
        </p:nvSpPr>
        <p:spPr>
          <a:xfrm rot="179277">
            <a:off x="6889715" y="4842984"/>
            <a:ext cx="1013419" cy="246221"/>
          </a:xfrm>
          <a:prstGeom prst="rect">
            <a:avLst/>
          </a:prstGeom>
          <a:noFill/>
        </p:spPr>
        <p:txBody>
          <a:bodyPr wrap="none" rtlCol="0">
            <a:spAutoFit/>
          </a:bodyPr>
          <a:lstStyle/>
          <a:p>
            <a:r>
              <a:rPr lang="en-CA" sz="1000" i="1" dirty="0">
                <a:solidFill>
                  <a:srgbClr val="00B050"/>
                </a:solidFill>
              </a:rPr>
              <a:t>New 16-20 well</a:t>
            </a:r>
          </a:p>
        </p:txBody>
      </p:sp>
      <p:sp>
        <p:nvSpPr>
          <p:cNvPr id="16" name="TextBox 15">
            <a:extLst>
              <a:ext uri="{FF2B5EF4-FFF2-40B4-BE49-F238E27FC236}">
                <a16:creationId xmlns:a16="http://schemas.microsoft.com/office/drawing/2014/main" id="{9BC8C044-027D-1F4A-8F4E-A4447760916D}"/>
              </a:ext>
            </a:extLst>
          </p:cNvPr>
          <p:cNvSpPr txBox="1"/>
          <p:nvPr/>
        </p:nvSpPr>
        <p:spPr>
          <a:xfrm rot="2832929">
            <a:off x="8352054" y="6221885"/>
            <a:ext cx="1265090" cy="246221"/>
          </a:xfrm>
          <a:prstGeom prst="rect">
            <a:avLst/>
          </a:prstGeom>
          <a:noFill/>
        </p:spPr>
        <p:txBody>
          <a:bodyPr wrap="none" rtlCol="0">
            <a:spAutoFit/>
          </a:bodyPr>
          <a:lstStyle/>
          <a:p>
            <a:r>
              <a:rPr lang="en-CA" sz="1000" dirty="0">
                <a:solidFill>
                  <a:srgbClr val="FF0000"/>
                </a:solidFill>
              </a:rPr>
              <a:t>Regional fault trends</a:t>
            </a:r>
          </a:p>
        </p:txBody>
      </p:sp>
      <p:sp>
        <p:nvSpPr>
          <p:cNvPr id="17" name="TextBox 16">
            <a:extLst>
              <a:ext uri="{FF2B5EF4-FFF2-40B4-BE49-F238E27FC236}">
                <a16:creationId xmlns:a16="http://schemas.microsoft.com/office/drawing/2014/main" id="{B09CE9C9-4E9E-19D6-3EF5-2B01347F3A37}"/>
              </a:ext>
            </a:extLst>
          </p:cNvPr>
          <p:cNvSpPr txBox="1"/>
          <p:nvPr/>
        </p:nvSpPr>
        <p:spPr>
          <a:xfrm rot="174995">
            <a:off x="7159890" y="6563466"/>
            <a:ext cx="768159" cy="246221"/>
          </a:xfrm>
          <a:prstGeom prst="rect">
            <a:avLst/>
          </a:prstGeom>
          <a:noFill/>
        </p:spPr>
        <p:txBody>
          <a:bodyPr wrap="none" rtlCol="0">
            <a:spAutoFit/>
          </a:bodyPr>
          <a:lstStyle/>
          <a:p>
            <a:r>
              <a:rPr lang="en-CA" sz="1000" dirty="0">
                <a:solidFill>
                  <a:srgbClr val="00B050"/>
                </a:solidFill>
              </a:rPr>
              <a:t>Banff prod.</a:t>
            </a:r>
          </a:p>
        </p:txBody>
      </p:sp>
      <p:sp>
        <p:nvSpPr>
          <p:cNvPr id="18" name="TextBox 17">
            <a:extLst>
              <a:ext uri="{FF2B5EF4-FFF2-40B4-BE49-F238E27FC236}">
                <a16:creationId xmlns:a16="http://schemas.microsoft.com/office/drawing/2014/main" id="{AF33DBDD-2B21-2FF5-8F70-E55A98E5DDA2}"/>
              </a:ext>
            </a:extLst>
          </p:cNvPr>
          <p:cNvSpPr txBox="1"/>
          <p:nvPr/>
        </p:nvSpPr>
        <p:spPr>
          <a:xfrm>
            <a:off x="278048" y="869941"/>
            <a:ext cx="9304863" cy="2846933"/>
          </a:xfrm>
          <a:prstGeom prst="rect">
            <a:avLst/>
          </a:prstGeom>
          <a:noFill/>
        </p:spPr>
        <p:txBody>
          <a:bodyPr wrap="square">
            <a:spAutoFit/>
          </a:bodyPr>
          <a:lstStyle/>
          <a:p>
            <a:pPr>
              <a:spcAft>
                <a:spcPts val="600"/>
              </a:spcAft>
            </a:pPr>
            <a:r>
              <a:rPr lang="en-CA" sz="1200" b="1" dirty="0">
                <a:cs typeface="Arial" panose="020B0604020202020204" pitchFamily="34" charset="0"/>
              </a:rPr>
              <a:t>16-20 HZ well</a:t>
            </a:r>
            <a:endParaRPr lang="en-CA" sz="1200" dirty="0">
              <a:cs typeface="Arial" panose="020B0604020202020204" pitchFamily="34" charset="0"/>
            </a:endParaRPr>
          </a:p>
          <a:p>
            <a:pPr marL="800100" lvl="1" indent="-342900">
              <a:spcAft>
                <a:spcPts val="600"/>
              </a:spcAft>
              <a:buFont typeface="Arial" panose="020B0604020202020204" pitchFamily="34" charset="0"/>
              <a:buChar char="•"/>
            </a:pPr>
            <a:r>
              <a:rPr lang="en-CA" sz="1200" dirty="0">
                <a:cs typeface="Arial" panose="020B0604020202020204" pitchFamily="34" charset="0"/>
              </a:rPr>
              <a:t>HZ was drilled and stayed within zone for approximately 60% of the lateral; reservoir appears to not as well developed as in the vertical, although open hole logs were not gathered to confirm this. </a:t>
            </a:r>
          </a:p>
          <a:p>
            <a:pPr marL="800100" lvl="1" indent="-342900">
              <a:spcAft>
                <a:spcPts val="600"/>
              </a:spcAft>
              <a:buFont typeface="Arial" panose="020B0604020202020204" pitchFamily="34" charset="0"/>
              <a:buChar char="•"/>
            </a:pPr>
            <a:r>
              <a:rPr lang="en-CA" sz="1200" dirty="0">
                <a:cs typeface="Arial" panose="020B0604020202020204" pitchFamily="34" charset="0"/>
              </a:rPr>
              <a:t>Ongoing emulsion issues in the lateral, which formed due to chemical reaction of oil, frac fluids, and perhaps also rock composition. A surfactant pump-from-surface has been effective at restarting pump; 4 of 20 fracs contributing, based on tracer data in late May, 2025</a:t>
            </a:r>
          </a:p>
          <a:p>
            <a:pPr marL="800100" lvl="1" indent="-342900">
              <a:spcAft>
                <a:spcPts val="600"/>
              </a:spcAft>
              <a:buFont typeface="Arial" panose="020B0604020202020204" pitchFamily="34" charset="0"/>
              <a:buChar char="•"/>
            </a:pPr>
            <a:r>
              <a:rPr lang="en-CA" sz="1200" dirty="0">
                <a:cs typeface="Arial" panose="020B0604020202020204" pitchFamily="34" charset="0"/>
              </a:rPr>
              <a:t>16-20 and 4-20 well are in communication (see derivative plot), though there does not appear to be significant changes in production or pressure on either of the wells</a:t>
            </a:r>
          </a:p>
          <a:p>
            <a:pPr marL="800100" lvl="1" indent="-342900">
              <a:spcAft>
                <a:spcPts val="600"/>
              </a:spcAft>
              <a:buFont typeface="Arial" panose="020B0604020202020204" pitchFamily="34" charset="0"/>
              <a:buChar char="•"/>
            </a:pPr>
            <a:r>
              <a:rPr lang="en-CA" sz="1200" dirty="0">
                <a:cs typeface="Arial" panose="020B0604020202020204" pitchFamily="34" charset="0"/>
              </a:rPr>
              <a:t>Initial, third party estimated Inflow Performance Relationship (“IPR”), which is an estimate of initial production at a given bottom hole pressure, was said to be 75 m3/d (total fluid), but the well has not performed to this level.</a:t>
            </a:r>
          </a:p>
          <a:p>
            <a:pPr marL="800100" lvl="1" indent="-342900">
              <a:spcAft>
                <a:spcPts val="600"/>
              </a:spcAft>
              <a:buFont typeface="Arial" panose="020B0604020202020204" pitchFamily="34" charset="0"/>
              <a:buChar char="•"/>
            </a:pPr>
            <a:r>
              <a:rPr lang="en-CA" sz="1200" dirty="0">
                <a:cs typeface="Arial" panose="020B0604020202020204" pitchFamily="34" charset="0"/>
              </a:rPr>
              <a:t>Approximately 30% of load fluid recovered to May 1, 2025)</a:t>
            </a:r>
          </a:p>
          <a:p>
            <a:pPr marL="800100" lvl="1" indent="-342900">
              <a:spcAft>
                <a:spcPts val="600"/>
              </a:spcAft>
              <a:buFont typeface="Arial" panose="020B0604020202020204" pitchFamily="34" charset="0"/>
              <a:buChar char="•"/>
            </a:pPr>
            <a:r>
              <a:rPr lang="en-CA" sz="1200" dirty="0">
                <a:cs typeface="Arial" panose="020B0604020202020204" pitchFamily="34" charset="0"/>
              </a:rPr>
              <a:t>Gathering pressure and other data and determining next steps (continued chemical work from surface, or a full wellbore cleanout)</a:t>
            </a:r>
          </a:p>
          <a:p>
            <a:pPr marL="800100" lvl="1" indent="-342900">
              <a:spcAft>
                <a:spcPts val="600"/>
              </a:spcAft>
              <a:buFont typeface="Arial" panose="020B0604020202020204" pitchFamily="34" charset="0"/>
              <a:buChar char="•"/>
            </a:pPr>
            <a:r>
              <a:rPr lang="en-CA" sz="1200" dirty="0">
                <a:cs typeface="Arial" panose="020B0604020202020204" pitchFamily="34" charset="0"/>
              </a:rPr>
              <a:t>Gathering further 2D seismic data, because reprocessed line shows potentially an anomaly tied to reservoir occurrence</a:t>
            </a:r>
          </a:p>
        </p:txBody>
      </p:sp>
      <p:pic>
        <p:nvPicPr>
          <p:cNvPr id="20" name="Picture 19">
            <a:extLst>
              <a:ext uri="{FF2B5EF4-FFF2-40B4-BE49-F238E27FC236}">
                <a16:creationId xmlns:a16="http://schemas.microsoft.com/office/drawing/2014/main" id="{FF87C2AE-D0A3-B000-BAD2-33F2133AE8C3}"/>
              </a:ext>
            </a:extLst>
          </p:cNvPr>
          <p:cNvPicPr>
            <a:picLocks noChangeAspect="1"/>
          </p:cNvPicPr>
          <p:nvPr/>
        </p:nvPicPr>
        <p:blipFill>
          <a:blip r:embed="rId4"/>
          <a:stretch>
            <a:fillRect/>
          </a:stretch>
        </p:blipFill>
        <p:spPr>
          <a:xfrm>
            <a:off x="1110287" y="4298539"/>
            <a:ext cx="4038057" cy="3093290"/>
          </a:xfrm>
          <a:prstGeom prst="rect">
            <a:avLst/>
          </a:prstGeom>
          <a:ln>
            <a:solidFill>
              <a:schemeClr val="tx1"/>
            </a:solidFill>
          </a:ln>
        </p:spPr>
      </p:pic>
      <p:sp>
        <p:nvSpPr>
          <p:cNvPr id="21" name="TextBox 20">
            <a:extLst>
              <a:ext uri="{FF2B5EF4-FFF2-40B4-BE49-F238E27FC236}">
                <a16:creationId xmlns:a16="http://schemas.microsoft.com/office/drawing/2014/main" id="{0D0C0FEB-92FE-E41F-DA17-7D190F7C50D2}"/>
              </a:ext>
            </a:extLst>
          </p:cNvPr>
          <p:cNvSpPr txBox="1"/>
          <p:nvPr/>
        </p:nvSpPr>
        <p:spPr>
          <a:xfrm>
            <a:off x="2011680" y="5020806"/>
            <a:ext cx="1337945" cy="553998"/>
          </a:xfrm>
          <a:prstGeom prst="rect">
            <a:avLst/>
          </a:prstGeom>
          <a:noFill/>
        </p:spPr>
        <p:txBody>
          <a:bodyPr wrap="square" rtlCol="0">
            <a:spAutoFit/>
          </a:bodyPr>
          <a:lstStyle/>
          <a:p>
            <a:r>
              <a:rPr lang="en-CA" sz="1000" b="1" dirty="0">
                <a:solidFill>
                  <a:srgbClr val="C00000"/>
                </a:solidFill>
              </a:rPr>
              <a:t>Late P-falloff indicates well communication</a:t>
            </a:r>
          </a:p>
        </p:txBody>
      </p:sp>
      <p:cxnSp>
        <p:nvCxnSpPr>
          <p:cNvPr id="23" name="Straight Arrow Connector 22">
            <a:extLst>
              <a:ext uri="{FF2B5EF4-FFF2-40B4-BE49-F238E27FC236}">
                <a16:creationId xmlns:a16="http://schemas.microsoft.com/office/drawing/2014/main" id="{7CBD3ED6-067F-6721-F691-1DE856D8AEA3}"/>
              </a:ext>
            </a:extLst>
          </p:cNvPr>
          <p:cNvCxnSpPr>
            <a:cxnSpLocks/>
          </p:cNvCxnSpPr>
          <p:nvPr/>
        </p:nvCxnSpPr>
        <p:spPr>
          <a:xfrm flipV="1">
            <a:off x="2908612" y="4966094"/>
            <a:ext cx="986945" cy="3317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32781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737A125-5403-A1AE-45FA-3A0B907EE941}"/>
              </a:ext>
            </a:extLst>
          </p:cNvPr>
          <p:cNvSpPr txBox="1"/>
          <p:nvPr/>
        </p:nvSpPr>
        <p:spPr>
          <a:xfrm>
            <a:off x="165179" y="6524989"/>
            <a:ext cx="9572037" cy="584775"/>
          </a:xfrm>
          <a:prstGeom prst="rect">
            <a:avLst/>
          </a:prstGeom>
          <a:noFill/>
        </p:spPr>
        <p:txBody>
          <a:bodyPr wrap="square" rtlCol="0">
            <a:spAutoFit/>
          </a:bodyPr>
          <a:lstStyle/>
          <a:p>
            <a:pPr algn="just"/>
            <a:r>
              <a:rPr lang="en-US" sz="800" i="1" dirty="0"/>
              <a:t>(1) All log and cumulative production data is from </a:t>
            </a:r>
            <a:r>
              <a:rPr lang="en-US" sz="800" i="1" dirty="0" err="1"/>
              <a:t>GeoScout</a:t>
            </a:r>
            <a:r>
              <a:rPr lang="en-US" sz="800" i="1" dirty="0"/>
              <a:t>.</a:t>
            </a:r>
          </a:p>
          <a:p>
            <a:pPr algn="just"/>
            <a:r>
              <a:rPr lang="en-US" sz="800" i="1" dirty="0"/>
              <a:t>(2) The Penny Banff has very few well intersections and only one producing well; there is much greater uncertainty on these values as compared to the numbers for Cessford and Ferguson fields. Also, the later fields are partly under waterflood.</a:t>
            </a:r>
          </a:p>
          <a:p>
            <a:pPr algn="just"/>
            <a:r>
              <a:rPr lang="en-US" sz="800" i="1" dirty="0"/>
              <a:t>(3) Based on drilling data.</a:t>
            </a:r>
          </a:p>
        </p:txBody>
      </p:sp>
      <p:pic>
        <p:nvPicPr>
          <p:cNvPr id="12" name="Picture 11" descr="A picture containing graphics, graphic design, font, text&#10;&#10;Description automatically generated">
            <a:extLst>
              <a:ext uri="{FF2B5EF4-FFF2-40B4-BE49-F238E27FC236}">
                <a16:creationId xmlns:a16="http://schemas.microsoft.com/office/drawing/2014/main" id="{6CC4341B-012D-307F-B13B-4E7658B47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56" name="TextBox 55">
            <a:extLst>
              <a:ext uri="{FF2B5EF4-FFF2-40B4-BE49-F238E27FC236}">
                <a16:creationId xmlns:a16="http://schemas.microsoft.com/office/drawing/2014/main" id="{232002CD-9649-0D1A-1DAE-09ED15074B09}"/>
              </a:ext>
            </a:extLst>
          </p:cNvPr>
          <p:cNvSpPr txBox="1"/>
          <p:nvPr/>
        </p:nvSpPr>
        <p:spPr>
          <a:xfrm>
            <a:off x="7124383" y="3472088"/>
            <a:ext cx="2725089" cy="261610"/>
          </a:xfrm>
          <a:prstGeom prst="rect">
            <a:avLst/>
          </a:prstGeom>
          <a:noFill/>
        </p:spPr>
        <p:txBody>
          <a:bodyPr wrap="square">
            <a:spAutoFit/>
          </a:bodyPr>
          <a:lstStyle/>
          <a:p>
            <a:pPr algn="ctr"/>
            <a:r>
              <a:rPr lang="en-CA" sz="1100" b="1" dirty="0">
                <a:latin typeface="Arial" panose="020B0604020202020204" pitchFamily="34" charset="0"/>
                <a:cs typeface="Arial" panose="020B0604020202020204" pitchFamily="34" charset="0"/>
              </a:rPr>
              <a:t>52 sections</a:t>
            </a:r>
            <a:r>
              <a:rPr lang="en-CA" sz="1100" baseline="30000" dirty="0">
                <a:latin typeface="Arial" panose="020B0604020202020204" pitchFamily="34" charset="0"/>
                <a:cs typeface="Arial" panose="020B0604020202020204" pitchFamily="34" charset="0"/>
              </a:rPr>
              <a:t>(2)</a:t>
            </a:r>
            <a:r>
              <a:rPr lang="en-CA" sz="1100" b="1" dirty="0">
                <a:latin typeface="Arial" panose="020B0604020202020204" pitchFamily="34" charset="0"/>
                <a:cs typeface="Arial" panose="020B0604020202020204" pitchFamily="34" charset="0"/>
              </a:rPr>
              <a:t> </a:t>
            </a:r>
            <a:r>
              <a:rPr lang="en-CA" sz="1100" dirty="0">
                <a:latin typeface="Arial" panose="020B0604020202020204" pitchFamily="34" charset="0"/>
                <a:cs typeface="Arial" panose="020B0604020202020204" pitchFamily="34" charset="0"/>
              </a:rPr>
              <a:t>(33,112 acres; 13,400 ha)</a:t>
            </a:r>
            <a:endParaRPr lang="en-CA" sz="1100" dirty="0"/>
          </a:p>
        </p:txBody>
      </p:sp>
      <p:grpSp>
        <p:nvGrpSpPr>
          <p:cNvPr id="6" name="Group 5">
            <a:extLst>
              <a:ext uri="{FF2B5EF4-FFF2-40B4-BE49-F238E27FC236}">
                <a16:creationId xmlns:a16="http://schemas.microsoft.com/office/drawing/2014/main" id="{C81FA42A-9B6B-AC81-DD5C-8F685D5F1B20}"/>
              </a:ext>
            </a:extLst>
          </p:cNvPr>
          <p:cNvGrpSpPr/>
          <p:nvPr/>
        </p:nvGrpSpPr>
        <p:grpSpPr>
          <a:xfrm>
            <a:off x="245899" y="1590263"/>
            <a:ext cx="2725089" cy="1777632"/>
            <a:chOff x="284810" y="1058364"/>
            <a:chExt cx="2725089" cy="1777632"/>
          </a:xfrm>
        </p:grpSpPr>
        <p:pic>
          <p:nvPicPr>
            <p:cNvPr id="18" name="Picture 17">
              <a:extLst>
                <a:ext uri="{FF2B5EF4-FFF2-40B4-BE49-F238E27FC236}">
                  <a16:creationId xmlns:a16="http://schemas.microsoft.com/office/drawing/2014/main" id="{34186B11-8F45-AE78-49E0-949FA5A521A4}"/>
                </a:ext>
              </a:extLst>
            </p:cNvPr>
            <p:cNvPicPr>
              <a:picLocks noChangeAspect="1"/>
            </p:cNvPicPr>
            <p:nvPr/>
          </p:nvPicPr>
          <p:blipFill>
            <a:blip r:embed="rId6"/>
            <a:stretch>
              <a:fillRect/>
            </a:stretch>
          </p:blipFill>
          <p:spPr>
            <a:xfrm>
              <a:off x="284810" y="1058364"/>
              <a:ext cx="2725089" cy="1777632"/>
            </a:xfrm>
            <a:prstGeom prst="rect">
              <a:avLst/>
            </a:prstGeom>
          </p:spPr>
        </p:pic>
        <p:sp>
          <p:nvSpPr>
            <p:cNvPr id="19" name="Freeform: Shape 18">
              <a:extLst>
                <a:ext uri="{FF2B5EF4-FFF2-40B4-BE49-F238E27FC236}">
                  <a16:creationId xmlns:a16="http://schemas.microsoft.com/office/drawing/2014/main" id="{6ECADE1D-BF76-A827-1E3F-0D7EA6423C9E}"/>
                </a:ext>
              </a:extLst>
            </p:cNvPr>
            <p:cNvSpPr/>
            <p:nvPr/>
          </p:nvSpPr>
          <p:spPr>
            <a:xfrm>
              <a:off x="607596" y="1819006"/>
              <a:ext cx="1950092" cy="588659"/>
            </a:xfrm>
            <a:custGeom>
              <a:avLst/>
              <a:gdLst>
                <a:gd name="connsiteX0" fmla="*/ 6850743 w 6894286"/>
                <a:gd name="connsiteY0" fmla="*/ 769257 h 2206171"/>
                <a:gd name="connsiteX1" fmla="*/ 5921829 w 6894286"/>
                <a:gd name="connsiteY1" fmla="*/ 1103086 h 2206171"/>
                <a:gd name="connsiteX2" fmla="*/ 4557486 w 6894286"/>
                <a:gd name="connsiteY2" fmla="*/ 1582057 h 2206171"/>
                <a:gd name="connsiteX3" fmla="*/ 2917372 w 6894286"/>
                <a:gd name="connsiteY3" fmla="*/ 2002971 h 2206171"/>
                <a:gd name="connsiteX4" fmla="*/ 1378857 w 6894286"/>
                <a:gd name="connsiteY4" fmla="*/ 2206171 h 2206171"/>
                <a:gd name="connsiteX5" fmla="*/ 464457 w 6894286"/>
                <a:gd name="connsiteY5" fmla="*/ 2162628 h 2206171"/>
                <a:gd name="connsiteX6" fmla="*/ 72572 w 6894286"/>
                <a:gd name="connsiteY6" fmla="*/ 1886857 h 2206171"/>
                <a:gd name="connsiteX7" fmla="*/ 0 w 6894286"/>
                <a:gd name="connsiteY7" fmla="*/ 1204686 h 2206171"/>
                <a:gd name="connsiteX8" fmla="*/ 449943 w 6894286"/>
                <a:gd name="connsiteY8" fmla="*/ 856343 h 2206171"/>
                <a:gd name="connsiteX9" fmla="*/ 1248229 w 6894286"/>
                <a:gd name="connsiteY9" fmla="*/ 870857 h 2206171"/>
                <a:gd name="connsiteX10" fmla="*/ 1959429 w 6894286"/>
                <a:gd name="connsiteY10" fmla="*/ 333828 h 2206171"/>
                <a:gd name="connsiteX11" fmla="*/ 2540000 w 6894286"/>
                <a:gd name="connsiteY11" fmla="*/ 188686 h 2206171"/>
                <a:gd name="connsiteX12" fmla="*/ 3164114 w 6894286"/>
                <a:gd name="connsiteY12" fmla="*/ 0 h 2206171"/>
                <a:gd name="connsiteX13" fmla="*/ 3715657 w 6894286"/>
                <a:gd name="connsiteY13" fmla="*/ 159657 h 2206171"/>
                <a:gd name="connsiteX14" fmla="*/ 4833257 w 6894286"/>
                <a:gd name="connsiteY14" fmla="*/ 261257 h 2206171"/>
                <a:gd name="connsiteX15" fmla="*/ 5457372 w 6894286"/>
                <a:gd name="connsiteY15" fmla="*/ 174171 h 2206171"/>
                <a:gd name="connsiteX16" fmla="*/ 6125029 w 6894286"/>
                <a:gd name="connsiteY16" fmla="*/ 174171 h 2206171"/>
                <a:gd name="connsiteX17" fmla="*/ 6749143 w 6894286"/>
                <a:gd name="connsiteY17" fmla="*/ 304800 h 2206171"/>
                <a:gd name="connsiteX18" fmla="*/ 6879772 w 6894286"/>
                <a:gd name="connsiteY18" fmla="*/ 478971 h 2206171"/>
                <a:gd name="connsiteX19" fmla="*/ 6894286 w 6894286"/>
                <a:gd name="connsiteY19" fmla="*/ 638628 h 2206171"/>
                <a:gd name="connsiteX20" fmla="*/ 6850743 w 6894286"/>
                <a:gd name="connsiteY20" fmla="*/ 769257 h 22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94286" h="2206171">
                  <a:moveTo>
                    <a:pt x="6850743" y="769257"/>
                  </a:moveTo>
                  <a:lnTo>
                    <a:pt x="5921829" y="1103086"/>
                  </a:lnTo>
                  <a:lnTo>
                    <a:pt x="4557486" y="1582057"/>
                  </a:lnTo>
                  <a:lnTo>
                    <a:pt x="2917372" y="2002971"/>
                  </a:lnTo>
                  <a:lnTo>
                    <a:pt x="1378857" y="2206171"/>
                  </a:lnTo>
                  <a:lnTo>
                    <a:pt x="464457" y="2162628"/>
                  </a:lnTo>
                  <a:lnTo>
                    <a:pt x="72572" y="1886857"/>
                  </a:lnTo>
                  <a:lnTo>
                    <a:pt x="0" y="1204686"/>
                  </a:lnTo>
                  <a:lnTo>
                    <a:pt x="449943" y="856343"/>
                  </a:lnTo>
                  <a:lnTo>
                    <a:pt x="1248229" y="870857"/>
                  </a:lnTo>
                  <a:lnTo>
                    <a:pt x="1959429" y="333828"/>
                  </a:lnTo>
                  <a:lnTo>
                    <a:pt x="2540000" y="188686"/>
                  </a:lnTo>
                  <a:lnTo>
                    <a:pt x="3164114" y="0"/>
                  </a:lnTo>
                  <a:lnTo>
                    <a:pt x="3715657" y="159657"/>
                  </a:lnTo>
                  <a:lnTo>
                    <a:pt x="4833257" y="261257"/>
                  </a:lnTo>
                  <a:lnTo>
                    <a:pt x="5457372" y="174171"/>
                  </a:lnTo>
                  <a:lnTo>
                    <a:pt x="6125029" y="174171"/>
                  </a:lnTo>
                  <a:lnTo>
                    <a:pt x="6749143" y="304800"/>
                  </a:lnTo>
                  <a:lnTo>
                    <a:pt x="6879772" y="478971"/>
                  </a:lnTo>
                  <a:lnTo>
                    <a:pt x="6894286" y="638628"/>
                  </a:lnTo>
                  <a:lnTo>
                    <a:pt x="6850743" y="769257"/>
                  </a:lnTo>
                  <a:close/>
                </a:path>
              </a:pathLst>
            </a:custGeom>
            <a:gradFill flip="none" rotWithShape="1">
              <a:gsLst>
                <a:gs pos="0">
                  <a:schemeClr val="accent2">
                    <a:lumMod val="60000"/>
                    <a:lumOff val="40000"/>
                    <a:shade val="30000"/>
                    <a:satMod val="115000"/>
                    <a:alpha val="33000"/>
                  </a:schemeClr>
                </a:gs>
                <a:gs pos="50000">
                  <a:schemeClr val="accent2">
                    <a:lumMod val="60000"/>
                    <a:lumOff val="40000"/>
                    <a:shade val="67500"/>
                    <a:satMod val="115000"/>
                    <a:alpha val="45000"/>
                  </a:schemeClr>
                </a:gs>
                <a:gs pos="100000">
                  <a:schemeClr val="accent2">
                    <a:lumMod val="60000"/>
                    <a:lumOff val="40000"/>
                    <a:shade val="100000"/>
                    <a:satMod val="115000"/>
                    <a:alpha val="45000"/>
                  </a:schemeClr>
                </a:gs>
              </a:gsLst>
              <a:path path="circle">
                <a:fillToRect l="50000" t="50000" r="50000" b="50000"/>
              </a:path>
              <a:tileRect/>
            </a:gra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077" dirty="0"/>
            </a:p>
          </p:txBody>
        </p:sp>
      </p:grpSp>
      <p:sp>
        <p:nvSpPr>
          <p:cNvPr id="65" name="TextBox 64">
            <a:extLst>
              <a:ext uri="{FF2B5EF4-FFF2-40B4-BE49-F238E27FC236}">
                <a16:creationId xmlns:a16="http://schemas.microsoft.com/office/drawing/2014/main" id="{E857A140-F6EB-AD35-90C5-EDC63CEAC75D}"/>
              </a:ext>
            </a:extLst>
          </p:cNvPr>
          <p:cNvSpPr txBox="1"/>
          <p:nvPr/>
        </p:nvSpPr>
        <p:spPr>
          <a:xfrm>
            <a:off x="995141" y="1179434"/>
            <a:ext cx="1226605" cy="369332"/>
          </a:xfrm>
          <a:prstGeom prst="rect">
            <a:avLst/>
          </a:prstGeom>
          <a:noFill/>
        </p:spPr>
        <p:txBody>
          <a:bodyPr wrap="square" rtlCol="0">
            <a:spAutoFit/>
          </a:bodyPr>
          <a:lstStyle/>
          <a:p>
            <a:pPr algn="ctr"/>
            <a:r>
              <a:rPr lang="en-US" dirty="0"/>
              <a:t>Ferguson</a:t>
            </a:r>
            <a:endParaRPr lang="en-CA" dirty="0"/>
          </a:p>
        </p:txBody>
      </p:sp>
      <p:sp>
        <p:nvSpPr>
          <p:cNvPr id="8" name="Text Placeholder 2">
            <a:extLst>
              <a:ext uri="{FF2B5EF4-FFF2-40B4-BE49-F238E27FC236}">
                <a16:creationId xmlns:a16="http://schemas.microsoft.com/office/drawing/2014/main" id="{F8871A1A-9BCE-0438-D41E-99199CABF07F}"/>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Banff  Reservoir: A comparison with Tuktu’s Play 1</a:t>
            </a:r>
          </a:p>
        </p:txBody>
      </p:sp>
      <p:sp>
        <p:nvSpPr>
          <p:cNvPr id="9" name="Rectangle 8">
            <a:extLst>
              <a:ext uri="{FF2B5EF4-FFF2-40B4-BE49-F238E27FC236}">
                <a16:creationId xmlns:a16="http://schemas.microsoft.com/office/drawing/2014/main" id="{7C607869-7FDE-3991-362B-F215AA705587}"/>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Slide Number Placeholder 1">
            <a:extLst>
              <a:ext uri="{FF2B5EF4-FFF2-40B4-BE49-F238E27FC236}">
                <a16:creationId xmlns:a16="http://schemas.microsoft.com/office/drawing/2014/main" id="{61C2CBF6-E87F-1449-7FB5-998AE57B98B5}"/>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12</a:t>
            </a:fld>
            <a:endParaRPr lang="en-CA" dirty="0"/>
          </a:p>
        </p:txBody>
      </p:sp>
      <p:sp>
        <p:nvSpPr>
          <p:cNvPr id="66" name="TextBox 65">
            <a:extLst>
              <a:ext uri="{FF2B5EF4-FFF2-40B4-BE49-F238E27FC236}">
                <a16:creationId xmlns:a16="http://schemas.microsoft.com/office/drawing/2014/main" id="{1EED26C2-98AF-17F0-51F7-4DBD29C2BAC5}"/>
              </a:ext>
            </a:extLst>
          </p:cNvPr>
          <p:cNvSpPr txBox="1"/>
          <p:nvPr/>
        </p:nvSpPr>
        <p:spPr>
          <a:xfrm>
            <a:off x="7547703" y="1179434"/>
            <a:ext cx="1878449" cy="369332"/>
          </a:xfrm>
          <a:prstGeom prst="rect">
            <a:avLst/>
          </a:prstGeom>
          <a:noFill/>
        </p:spPr>
        <p:txBody>
          <a:bodyPr wrap="square" rtlCol="0">
            <a:spAutoFit/>
          </a:bodyPr>
          <a:lstStyle/>
          <a:p>
            <a:pPr algn="ctr"/>
            <a:r>
              <a:rPr lang="en-US" dirty="0"/>
              <a:t>Tuktu, deep basin</a:t>
            </a:r>
            <a:endParaRPr lang="en-CA" dirty="0"/>
          </a:p>
        </p:txBody>
      </p:sp>
      <p:grpSp>
        <p:nvGrpSpPr>
          <p:cNvPr id="11" name="Group 10">
            <a:extLst>
              <a:ext uri="{FF2B5EF4-FFF2-40B4-BE49-F238E27FC236}">
                <a16:creationId xmlns:a16="http://schemas.microsoft.com/office/drawing/2014/main" id="{C2E36E85-B702-9A7D-F8B1-ACA42BB1E806}"/>
              </a:ext>
            </a:extLst>
          </p:cNvPr>
          <p:cNvGrpSpPr/>
          <p:nvPr/>
        </p:nvGrpSpPr>
        <p:grpSpPr>
          <a:xfrm>
            <a:off x="7191068" y="1590263"/>
            <a:ext cx="2591718" cy="1839412"/>
            <a:chOff x="7257754" y="960714"/>
            <a:chExt cx="2591718" cy="1839412"/>
          </a:xfrm>
        </p:grpSpPr>
        <p:pic>
          <p:nvPicPr>
            <p:cNvPr id="5" name="Picture 4">
              <a:extLst>
                <a:ext uri="{FF2B5EF4-FFF2-40B4-BE49-F238E27FC236}">
                  <a16:creationId xmlns:a16="http://schemas.microsoft.com/office/drawing/2014/main" id="{A111EDC4-2295-64C4-41CF-9DD35805CD52}"/>
                </a:ext>
              </a:extLst>
            </p:cNvPr>
            <p:cNvPicPr>
              <a:picLocks noChangeAspect="1"/>
            </p:cNvPicPr>
            <p:nvPr/>
          </p:nvPicPr>
          <p:blipFill>
            <a:blip r:embed="rId7"/>
            <a:srcRect l="18491"/>
            <a:stretch/>
          </p:blipFill>
          <p:spPr>
            <a:xfrm>
              <a:off x="7257754" y="960714"/>
              <a:ext cx="2591718" cy="1839412"/>
            </a:xfrm>
            <a:prstGeom prst="rect">
              <a:avLst/>
            </a:prstGeom>
          </p:spPr>
        </p:pic>
        <p:sp>
          <p:nvSpPr>
            <p:cNvPr id="2" name="Oval 1">
              <a:extLst>
                <a:ext uri="{FF2B5EF4-FFF2-40B4-BE49-F238E27FC236}">
                  <a16:creationId xmlns:a16="http://schemas.microsoft.com/office/drawing/2014/main" id="{DBA562FB-DAD6-AC15-CE42-2E320FBD381C}"/>
                </a:ext>
              </a:extLst>
            </p:cNvPr>
            <p:cNvSpPr/>
            <p:nvPr/>
          </p:nvSpPr>
          <p:spPr>
            <a:xfrm rot="2444983">
              <a:off x="7810800" y="1384225"/>
              <a:ext cx="1865306" cy="1133644"/>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3" name="TextBox 12">
            <a:extLst>
              <a:ext uri="{FF2B5EF4-FFF2-40B4-BE49-F238E27FC236}">
                <a16:creationId xmlns:a16="http://schemas.microsoft.com/office/drawing/2014/main" id="{D0716470-C481-456E-DF75-D2E44855F869}"/>
              </a:ext>
            </a:extLst>
          </p:cNvPr>
          <p:cNvSpPr txBox="1"/>
          <p:nvPr/>
        </p:nvSpPr>
        <p:spPr>
          <a:xfrm>
            <a:off x="245899" y="3450143"/>
            <a:ext cx="2725089" cy="430887"/>
          </a:xfrm>
          <a:prstGeom prst="rect">
            <a:avLst/>
          </a:prstGeom>
          <a:noFill/>
        </p:spPr>
        <p:txBody>
          <a:bodyPr wrap="square">
            <a:spAutoFit/>
          </a:bodyPr>
          <a:lstStyle/>
          <a:p>
            <a:pPr algn="ctr"/>
            <a:r>
              <a:rPr lang="en-CA" sz="1100" b="1" dirty="0">
                <a:latin typeface="Arial" panose="020B0604020202020204" pitchFamily="34" charset="0"/>
                <a:cs typeface="Arial" panose="020B0604020202020204" pitchFamily="34" charset="0"/>
              </a:rPr>
              <a:t>44 sections </a:t>
            </a:r>
            <a:r>
              <a:rPr lang="en-CA" sz="1100" dirty="0">
                <a:latin typeface="Arial" panose="020B0604020202020204" pitchFamily="34" charset="0"/>
                <a:cs typeface="Arial" panose="020B0604020202020204" pitchFamily="34" charset="0"/>
              </a:rPr>
              <a:t>(27,923 acres; 11,300 ha)</a:t>
            </a:r>
          </a:p>
          <a:p>
            <a:pPr algn="ctr"/>
            <a:r>
              <a:rPr lang="en-CA" sz="1100" dirty="0">
                <a:solidFill>
                  <a:schemeClr val="tx2"/>
                </a:solidFill>
                <a:latin typeface="Arial" panose="020B0604020202020204" pitchFamily="34" charset="0"/>
                <a:cs typeface="Arial" panose="020B0604020202020204" pitchFamily="34" charset="0"/>
              </a:rPr>
              <a:t>9.5 millions Bbls </a:t>
            </a:r>
            <a:r>
              <a:rPr lang="en-CA" sz="1100" baseline="30000" dirty="0">
                <a:latin typeface="Arial" panose="020B0604020202020204" pitchFamily="34" charset="0"/>
                <a:cs typeface="Arial" panose="020B0604020202020204" pitchFamily="34" charset="0"/>
              </a:rPr>
              <a:t>(1)</a:t>
            </a:r>
            <a:endParaRPr lang="en-CA" sz="1100" dirty="0">
              <a:solidFill>
                <a:schemeClr val="accent2">
                  <a:lumMod val="7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A7545CE-A399-0582-3D0F-E998CC97396F}"/>
              </a:ext>
            </a:extLst>
          </p:cNvPr>
          <p:cNvGrpSpPr/>
          <p:nvPr/>
        </p:nvGrpSpPr>
        <p:grpSpPr>
          <a:xfrm>
            <a:off x="3986074" y="1590263"/>
            <a:ext cx="2086252" cy="1824186"/>
            <a:chOff x="4031309" y="1047954"/>
            <a:chExt cx="2086252" cy="1824186"/>
          </a:xfrm>
        </p:grpSpPr>
        <p:pic>
          <p:nvPicPr>
            <p:cNvPr id="14" name="Picture 13">
              <a:extLst>
                <a:ext uri="{FF2B5EF4-FFF2-40B4-BE49-F238E27FC236}">
                  <a16:creationId xmlns:a16="http://schemas.microsoft.com/office/drawing/2014/main" id="{A7EEBFDF-1A46-9044-E385-6E8FC5ECD73E}"/>
                </a:ext>
              </a:extLst>
            </p:cNvPr>
            <p:cNvPicPr>
              <a:picLocks noChangeAspect="1"/>
            </p:cNvPicPr>
            <p:nvPr/>
          </p:nvPicPr>
          <p:blipFill>
            <a:blip r:embed="rId8"/>
            <a:stretch>
              <a:fillRect/>
            </a:stretch>
          </p:blipFill>
          <p:spPr>
            <a:xfrm>
              <a:off x="4031309" y="1047954"/>
              <a:ext cx="2086252" cy="1824186"/>
            </a:xfrm>
            <a:prstGeom prst="rect">
              <a:avLst/>
            </a:prstGeom>
            <a:ln>
              <a:solidFill>
                <a:schemeClr val="tx1"/>
              </a:solidFill>
            </a:ln>
          </p:spPr>
        </p:pic>
        <p:sp>
          <p:nvSpPr>
            <p:cNvPr id="17" name="Freeform: Shape 16">
              <a:extLst>
                <a:ext uri="{FF2B5EF4-FFF2-40B4-BE49-F238E27FC236}">
                  <a16:creationId xmlns:a16="http://schemas.microsoft.com/office/drawing/2014/main" id="{F04C0763-1D53-6156-12BD-4F421810E6EC}"/>
                </a:ext>
              </a:extLst>
            </p:cNvPr>
            <p:cNvSpPr/>
            <p:nvPr/>
          </p:nvSpPr>
          <p:spPr>
            <a:xfrm>
              <a:off x="4197443" y="1331495"/>
              <a:ext cx="1597980" cy="1358449"/>
            </a:xfrm>
            <a:custGeom>
              <a:avLst/>
              <a:gdLst>
                <a:gd name="connsiteX0" fmla="*/ 1798320 w 6583680"/>
                <a:gd name="connsiteY0" fmla="*/ 853440 h 5417820"/>
                <a:gd name="connsiteX1" fmla="*/ 1501140 w 6583680"/>
                <a:gd name="connsiteY1" fmla="*/ 403860 h 5417820"/>
                <a:gd name="connsiteX2" fmla="*/ 1028700 w 6583680"/>
                <a:gd name="connsiteY2" fmla="*/ 83820 h 5417820"/>
                <a:gd name="connsiteX3" fmla="*/ 411480 w 6583680"/>
                <a:gd name="connsiteY3" fmla="*/ 0 h 5417820"/>
                <a:gd name="connsiteX4" fmla="*/ 76200 w 6583680"/>
                <a:gd name="connsiteY4" fmla="*/ 213360 h 5417820"/>
                <a:gd name="connsiteX5" fmla="*/ 45720 w 6583680"/>
                <a:gd name="connsiteY5" fmla="*/ 1082040 h 5417820"/>
                <a:gd name="connsiteX6" fmla="*/ 0 w 6583680"/>
                <a:gd name="connsiteY6" fmla="*/ 2125980 h 5417820"/>
                <a:gd name="connsiteX7" fmla="*/ 556260 w 6583680"/>
                <a:gd name="connsiteY7" fmla="*/ 2910840 h 5417820"/>
                <a:gd name="connsiteX8" fmla="*/ 1394460 w 6583680"/>
                <a:gd name="connsiteY8" fmla="*/ 3429000 h 5417820"/>
                <a:gd name="connsiteX9" fmla="*/ 2400300 w 6583680"/>
                <a:gd name="connsiteY9" fmla="*/ 4183380 h 5417820"/>
                <a:gd name="connsiteX10" fmla="*/ 2971800 w 6583680"/>
                <a:gd name="connsiteY10" fmla="*/ 4213860 h 5417820"/>
                <a:gd name="connsiteX11" fmla="*/ 3238500 w 6583680"/>
                <a:gd name="connsiteY11" fmla="*/ 4320540 h 5417820"/>
                <a:gd name="connsiteX12" fmla="*/ 3649980 w 6583680"/>
                <a:gd name="connsiteY12" fmla="*/ 4632960 h 5417820"/>
                <a:gd name="connsiteX13" fmla="*/ 3939540 w 6583680"/>
                <a:gd name="connsiteY13" fmla="*/ 4610100 h 5417820"/>
                <a:gd name="connsiteX14" fmla="*/ 4053840 w 6583680"/>
                <a:gd name="connsiteY14" fmla="*/ 4450080 h 5417820"/>
                <a:gd name="connsiteX15" fmla="*/ 4008120 w 6583680"/>
                <a:gd name="connsiteY15" fmla="*/ 4312920 h 5417820"/>
                <a:gd name="connsiteX16" fmla="*/ 4061460 w 6583680"/>
                <a:gd name="connsiteY16" fmla="*/ 4244340 h 5417820"/>
                <a:gd name="connsiteX17" fmla="*/ 4114800 w 6583680"/>
                <a:gd name="connsiteY17" fmla="*/ 4244340 h 5417820"/>
                <a:gd name="connsiteX18" fmla="*/ 4160520 w 6583680"/>
                <a:gd name="connsiteY18" fmla="*/ 4358640 h 5417820"/>
                <a:gd name="connsiteX19" fmla="*/ 4152900 w 6583680"/>
                <a:gd name="connsiteY19" fmla="*/ 4610100 h 5417820"/>
                <a:gd name="connsiteX20" fmla="*/ 4297680 w 6583680"/>
                <a:gd name="connsiteY20" fmla="*/ 4937760 h 5417820"/>
                <a:gd name="connsiteX21" fmla="*/ 4632960 w 6583680"/>
                <a:gd name="connsiteY21" fmla="*/ 5059680 h 5417820"/>
                <a:gd name="connsiteX22" fmla="*/ 5303520 w 6583680"/>
                <a:gd name="connsiteY22" fmla="*/ 5021580 h 5417820"/>
                <a:gd name="connsiteX23" fmla="*/ 5524500 w 6583680"/>
                <a:gd name="connsiteY23" fmla="*/ 5280660 h 5417820"/>
                <a:gd name="connsiteX24" fmla="*/ 5981700 w 6583680"/>
                <a:gd name="connsiteY24" fmla="*/ 5417820 h 5417820"/>
                <a:gd name="connsiteX25" fmla="*/ 6477000 w 6583680"/>
                <a:gd name="connsiteY25" fmla="*/ 5265420 h 5417820"/>
                <a:gd name="connsiteX26" fmla="*/ 6583680 w 6583680"/>
                <a:gd name="connsiteY26" fmla="*/ 4968240 h 5417820"/>
                <a:gd name="connsiteX27" fmla="*/ 6438900 w 6583680"/>
                <a:gd name="connsiteY27" fmla="*/ 4160520 h 5417820"/>
                <a:gd name="connsiteX28" fmla="*/ 6438900 w 6583680"/>
                <a:gd name="connsiteY28" fmla="*/ 3733800 h 5417820"/>
                <a:gd name="connsiteX29" fmla="*/ 5753100 w 6583680"/>
                <a:gd name="connsiteY29" fmla="*/ 2849880 h 5417820"/>
                <a:gd name="connsiteX30" fmla="*/ 5600700 w 6583680"/>
                <a:gd name="connsiteY30" fmla="*/ 2446020 h 5417820"/>
                <a:gd name="connsiteX31" fmla="*/ 5349240 w 6583680"/>
                <a:gd name="connsiteY31" fmla="*/ 2240280 h 5417820"/>
                <a:gd name="connsiteX32" fmla="*/ 4488180 w 6583680"/>
                <a:gd name="connsiteY32" fmla="*/ 1676400 h 5417820"/>
                <a:gd name="connsiteX33" fmla="*/ 4290060 w 6583680"/>
                <a:gd name="connsiteY33" fmla="*/ 1691640 h 5417820"/>
                <a:gd name="connsiteX34" fmla="*/ 4038600 w 6583680"/>
                <a:gd name="connsiteY34" fmla="*/ 1844040 h 5417820"/>
                <a:gd name="connsiteX35" fmla="*/ 3901440 w 6583680"/>
                <a:gd name="connsiteY35" fmla="*/ 2164080 h 5417820"/>
                <a:gd name="connsiteX36" fmla="*/ 3665220 w 6583680"/>
                <a:gd name="connsiteY36" fmla="*/ 2537460 h 5417820"/>
                <a:gd name="connsiteX37" fmla="*/ 3268980 w 6583680"/>
                <a:gd name="connsiteY37" fmla="*/ 2575560 h 5417820"/>
                <a:gd name="connsiteX38" fmla="*/ 2667000 w 6583680"/>
                <a:gd name="connsiteY38" fmla="*/ 2286000 h 5417820"/>
                <a:gd name="connsiteX39" fmla="*/ 2407920 w 6583680"/>
                <a:gd name="connsiteY39" fmla="*/ 2095500 h 5417820"/>
                <a:gd name="connsiteX40" fmla="*/ 2240280 w 6583680"/>
                <a:gd name="connsiteY40" fmla="*/ 2004060 h 5417820"/>
                <a:gd name="connsiteX41" fmla="*/ 1996440 w 6583680"/>
                <a:gd name="connsiteY41" fmla="*/ 1623060 h 5417820"/>
                <a:gd name="connsiteX42" fmla="*/ 1798320 w 6583680"/>
                <a:gd name="connsiteY42" fmla="*/ 853440 h 5417820"/>
                <a:gd name="connsiteX0" fmla="*/ 1958340 w 6743700"/>
                <a:gd name="connsiteY0" fmla="*/ 853440 h 5417820"/>
                <a:gd name="connsiteX1" fmla="*/ 1661160 w 6743700"/>
                <a:gd name="connsiteY1" fmla="*/ 403860 h 5417820"/>
                <a:gd name="connsiteX2" fmla="*/ 1188720 w 6743700"/>
                <a:gd name="connsiteY2" fmla="*/ 83820 h 5417820"/>
                <a:gd name="connsiteX3" fmla="*/ 571500 w 6743700"/>
                <a:gd name="connsiteY3" fmla="*/ 0 h 5417820"/>
                <a:gd name="connsiteX4" fmla="*/ 236220 w 6743700"/>
                <a:gd name="connsiteY4" fmla="*/ 213360 h 5417820"/>
                <a:gd name="connsiteX5" fmla="*/ 0 w 6743700"/>
                <a:gd name="connsiteY5" fmla="*/ 1082040 h 5417820"/>
                <a:gd name="connsiteX6" fmla="*/ 160020 w 6743700"/>
                <a:gd name="connsiteY6" fmla="*/ 2125980 h 5417820"/>
                <a:gd name="connsiteX7" fmla="*/ 716280 w 6743700"/>
                <a:gd name="connsiteY7" fmla="*/ 2910840 h 5417820"/>
                <a:gd name="connsiteX8" fmla="*/ 1554480 w 6743700"/>
                <a:gd name="connsiteY8" fmla="*/ 3429000 h 5417820"/>
                <a:gd name="connsiteX9" fmla="*/ 2560320 w 6743700"/>
                <a:gd name="connsiteY9" fmla="*/ 4183380 h 5417820"/>
                <a:gd name="connsiteX10" fmla="*/ 3131820 w 6743700"/>
                <a:gd name="connsiteY10" fmla="*/ 4213860 h 5417820"/>
                <a:gd name="connsiteX11" fmla="*/ 3398520 w 6743700"/>
                <a:gd name="connsiteY11" fmla="*/ 4320540 h 5417820"/>
                <a:gd name="connsiteX12" fmla="*/ 3810000 w 6743700"/>
                <a:gd name="connsiteY12" fmla="*/ 4632960 h 5417820"/>
                <a:gd name="connsiteX13" fmla="*/ 4099560 w 6743700"/>
                <a:gd name="connsiteY13" fmla="*/ 4610100 h 5417820"/>
                <a:gd name="connsiteX14" fmla="*/ 4213860 w 6743700"/>
                <a:gd name="connsiteY14" fmla="*/ 4450080 h 5417820"/>
                <a:gd name="connsiteX15" fmla="*/ 4168140 w 6743700"/>
                <a:gd name="connsiteY15" fmla="*/ 4312920 h 5417820"/>
                <a:gd name="connsiteX16" fmla="*/ 4221480 w 6743700"/>
                <a:gd name="connsiteY16" fmla="*/ 4244340 h 5417820"/>
                <a:gd name="connsiteX17" fmla="*/ 4274820 w 6743700"/>
                <a:gd name="connsiteY17" fmla="*/ 4244340 h 5417820"/>
                <a:gd name="connsiteX18" fmla="*/ 4320540 w 6743700"/>
                <a:gd name="connsiteY18" fmla="*/ 4358640 h 5417820"/>
                <a:gd name="connsiteX19" fmla="*/ 4312920 w 6743700"/>
                <a:gd name="connsiteY19" fmla="*/ 4610100 h 5417820"/>
                <a:gd name="connsiteX20" fmla="*/ 4457700 w 6743700"/>
                <a:gd name="connsiteY20" fmla="*/ 4937760 h 5417820"/>
                <a:gd name="connsiteX21" fmla="*/ 4792980 w 6743700"/>
                <a:gd name="connsiteY21" fmla="*/ 5059680 h 5417820"/>
                <a:gd name="connsiteX22" fmla="*/ 5463540 w 6743700"/>
                <a:gd name="connsiteY22" fmla="*/ 5021580 h 5417820"/>
                <a:gd name="connsiteX23" fmla="*/ 5684520 w 6743700"/>
                <a:gd name="connsiteY23" fmla="*/ 5280660 h 5417820"/>
                <a:gd name="connsiteX24" fmla="*/ 6141720 w 6743700"/>
                <a:gd name="connsiteY24" fmla="*/ 5417820 h 5417820"/>
                <a:gd name="connsiteX25" fmla="*/ 6637020 w 6743700"/>
                <a:gd name="connsiteY25" fmla="*/ 5265420 h 5417820"/>
                <a:gd name="connsiteX26" fmla="*/ 6743700 w 6743700"/>
                <a:gd name="connsiteY26" fmla="*/ 4968240 h 5417820"/>
                <a:gd name="connsiteX27" fmla="*/ 6598920 w 6743700"/>
                <a:gd name="connsiteY27" fmla="*/ 4160520 h 5417820"/>
                <a:gd name="connsiteX28" fmla="*/ 6598920 w 6743700"/>
                <a:gd name="connsiteY28" fmla="*/ 3733800 h 5417820"/>
                <a:gd name="connsiteX29" fmla="*/ 5913120 w 6743700"/>
                <a:gd name="connsiteY29" fmla="*/ 2849880 h 5417820"/>
                <a:gd name="connsiteX30" fmla="*/ 5760720 w 6743700"/>
                <a:gd name="connsiteY30" fmla="*/ 2446020 h 5417820"/>
                <a:gd name="connsiteX31" fmla="*/ 5509260 w 6743700"/>
                <a:gd name="connsiteY31" fmla="*/ 2240280 h 5417820"/>
                <a:gd name="connsiteX32" fmla="*/ 4648200 w 6743700"/>
                <a:gd name="connsiteY32" fmla="*/ 1676400 h 5417820"/>
                <a:gd name="connsiteX33" fmla="*/ 4450080 w 6743700"/>
                <a:gd name="connsiteY33" fmla="*/ 1691640 h 5417820"/>
                <a:gd name="connsiteX34" fmla="*/ 4198620 w 6743700"/>
                <a:gd name="connsiteY34" fmla="*/ 1844040 h 5417820"/>
                <a:gd name="connsiteX35" fmla="*/ 4061460 w 6743700"/>
                <a:gd name="connsiteY35" fmla="*/ 2164080 h 5417820"/>
                <a:gd name="connsiteX36" fmla="*/ 3825240 w 6743700"/>
                <a:gd name="connsiteY36" fmla="*/ 2537460 h 5417820"/>
                <a:gd name="connsiteX37" fmla="*/ 3429000 w 6743700"/>
                <a:gd name="connsiteY37" fmla="*/ 2575560 h 5417820"/>
                <a:gd name="connsiteX38" fmla="*/ 2827020 w 6743700"/>
                <a:gd name="connsiteY38" fmla="*/ 2286000 h 5417820"/>
                <a:gd name="connsiteX39" fmla="*/ 2567940 w 6743700"/>
                <a:gd name="connsiteY39" fmla="*/ 2095500 h 5417820"/>
                <a:gd name="connsiteX40" fmla="*/ 2400300 w 6743700"/>
                <a:gd name="connsiteY40" fmla="*/ 2004060 h 5417820"/>
                <a:gd name="connsiteX41" fmla="*/ 2156460 w 6743700"/>
                <a:gd name="connsiteY41" fmla="*/ 1623060 h 5417820"/>
                <a:gd name="connsiteX42" fmla="*/ 1958340 w 6743700"/>
                <a:gd name="connsiteY42" fmla="*/ 853440 h 541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43700" h="5417820">
                  <a:moveTo>
                    <a:pt x="1958340" y="853440"/>
                  </a:moveTo>
                  <a:lnTo>
                    <a:pt x="1661160" y="403860"/>
                  </a:lnTo>
                  <a:lnTo>
                    <a:pt x="1188720" y="83820"/>
                  </a:lnTo>
                  <a:lnTo>
                    <a:pt x="571500" y="0"/>
                  </a:lnTo>
                  <a:lnTo>
                    <a:pt x="236220" y="213360"/>
                  </a:lnTo>
                  <a:lnTo>
                    <a:pt x="0" y="1082040"/>
                  </a:lnTo>
                  <a:lnTo>
                    <a:pt x="160020" y="2125980"/>
                  </a:lnTo>
                  <a:lnTo>
                    <a:pt x="716280" y="2910840"/>
                  </a:lnTo>
                  <a:lnTo>
                    <a:pt x="1554480" y="3429000"/>
                  </a:lnTo>
                  <a:lnTo>
                    <a:pt x="2560320" y="4183380"/>
                  </a:lnTo>
                  <a:lnTo>
                    <a:pt x="3131820" y="4213860"/>
                  </a:lnTo>
                  <a:lnTo>
                    <a:pt x="3398520" y="4320540"/>
                  </a:lnTo>
                  <a:lnTo>
                    <a:pt x="3810000" y="4632960"/>
                  </a:lnTo>
                  <a:lnTo>
                    <a:pt x="4099560" y="4610100"/>
                  </a:lnTo>
                  <a:lnTo>
                    <a:pt x="4213860" y="4450080"/>
                  </a:lnTo>
                  <a:lnTo>
                    <a:pt x="4168140" y="4312920"/>
                  </a:lnTo>
                  <a:lnTo>
                    <a:pt x="4221480" y="4244340"/>
                  </a:lnTo>
                  <a:lnTo>
                    <a:pt x="4274820" y="4244340"/>
                  </a:lnTo>
                  <a:lnTo>
                    <a:pt x="4320540" y="4358640"/>
                  </a:lnTo>
                  <a:lnTo>
                    <a:pt x="4312920" y="4610100"/>
                  </a:lnTo>
                  <a:lnTo>
                    <a:pt x="4457700" y="4937760"/>
                  </a:lnTo>
                  <a:lnTo>
                    <a:pt x="4792980" y="5059680"/>
                  </a:lnTo>
                  <a:lnTo>
                    <a:pt x="5463540" y="5021580"/>
                  </a:lnTo>
                  <a:lnTo>
                    <a:pt x="5684520" y="5280660"/>
                  </a:lnTo>
                  <a:lnTo>
                    <a:pt x="6141720" y="5417820"/>
                  </a:lnTo>
                  <a:lnTo>
                    <a:pt x="6637020" y="5265420"/>
                  </a:lnTo>
                  <a:lnTo>
                    <a:pt x="6743700" y="4968240"/>
                  </a:lnTo>
                  <a:lnTo>
                    <a:pt x="6598920" y="4160520"/>
                  </a:lnTo>
                  <a:lnTo>
                    <a:pt x="6598920" y="3733800"/>
                  </a:lnTo>
                  <a:lnTo>
                    <a:pt x="5913120" y="2849880"/>
                  </a:lnTo>
                  <a:lnTo>
                    <a:pt x="5760720" y="2446020"/>
                  </a:lnTo>
                  <a:lnTo>
                    <a:pt x="5509260" y="2240280"/>
                  </a:lnTo>
                  <a:lnTo>
                    <a:pt x="4648200" y="1676400"/>
                  </a:lnTo>
                  <a:lnTo>
                    <a:pt x="4450080" y="1691640"/>
                  </a:lnTo>
                  <a:lnTo>
                    <a:pt x="4198620" y="1844040"/>
                  </a:lnTo>
                  <a:lnTo>
                    <a:pt x="4061460" y="2164080"/>
                  </a:lnTo>
                  <a:lnTo>
                    <a:pt x="3825240" y="2537460"/>
                  </a:lnTo>
                  <a:lnTo>
                    <a:pt x="3429000" y="2575560"/>
                  </a:lnTo>
                  <a:lnTo>
                    <a:pt x="2827020" y="2286000"/>
                  </a:lnTo>
                  <a:lnTo>
                    <a:pt x="2567940" y="2095500"/>
                  </a:lnTo>
                  <a:lnTo>
                    <a:pt x="2400300" y="2004060"/>
                  </a:lnTo>
                  <a:lnTo>
                    <a:pt x="2156460" y="1623060"/>
                  </a:lnTo>
                  <a:lnTo>
                    <a:pt x="1958340" y="853440"/>
                  </a:lnTo>
                  <a:close/>
                </a:path>
              </a:pathLst>
            </a:custGeom>
            <a:gradFill flip="none" rotWithShape="1">
              <a:gsLst>
                <a:gs pos="0">
                  <a:schemeClr val="accent2">
                    <a:lumMod val="60000"/>
                    <a:lumOff val="40000"/>
                    <a:shade val="30000"/>
                    <a:satMod val="115000"/>
                    <a:alpha val="33000"/>
                  </a:schemeClr>
                </a:gs>
                <a:gs pos="50000">
                  <a:schemeClr val="accent2">
                    <a:lumMod val="60000"/>
                    <a:lumOff val="40000"/>
                    <a:shade val="67500"/>
                    <a:satMod val="115000"/>
                    <a:alpha val="45000"/>
                  </a:schemeClr>
                </a:gs>
                <a:gs pos="100000">
                  <a:schemeClr val="accent2">
                    <a:lumMod val="60000"/>
                    <a:lumOff val="40000"/>
                    <a:shade val="100000"/>
                    <a:satMod val="115000"/>
                    <a:alpha val="45000"/>
                  </a:schemeClr>
                </a:gs>
              </a:gsLst>
              <a:path path="circle">
                <a:fillToRect l="50000" t="50000" r="50000" b="50000"/>
              </a:path>
              <a:tileRect/>
            </a:gra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077" dirty="0"/>
            </a:p>
          </p:txBody>
        </p:sp>
        <p:sp>
          <p:nvSpPr>
            <p:cNvPr id="61" name="Freeform: Shape 60">
              <a:extLst>
                <a:ext uri="{FF2B5EF4-FFF2-40B4-BE49-F238E27FC236}">
                  <a16:creationId xmlns:a16="http://schemas.microsoft.com/office/drawing/2014/main" id="{AF7C1902-7E41-5BE7-4D6E-955A3A4EE2F4}"/>
                </a:ext>
              </a:extLst>
            </p:cNvPr>
            <p:cNvSpPr/>
            <p:nvPr/>
          </p:nvSpPr>
          <p:spPr>
            <a:xfrm>
              <a:off x="4589218" y="1974604"/>
              <a:ext cx="512984" cy="268216"/>
            </a:xfrm>
            <a:custGeom>
              <a:avLst/>
              <a:gdLst>
                <a:gd name="connsiteX0" fmla="*/ 512984 w 512984"/>
                <a:gd name="connsiteY0" fmla="*/ 9136 h 268216"/>
                <a:gd name="connsiteX1" fmla="*/ 429164 w 512984"/>
                <a:gd name="connsiteY1" fmla="*/ 62476 h 268216"/>
                <a:gd name="connsiteX2" fmla="*/ 299624 w 512984"/>
                <a:gd name="connsiteY2" fmla="*/ 39616 h 268216"/>
                <a:gd name="connsiteX3" fmla="*/ 223424 w 512984"/>
                <a:gd name="connsiteY3" fmla="*/ 16756 h 268216"/>
                <a:gd name="connsiteX4" fmla="*/ 93884 w 512984"/>
                <a:gd name="connsiteY4" fmla="*/ 1516 h 268216"/>
                <a:gd name="connsiteX5" fmla="*/ 17684 w 512984"/>
                <a:gd name="connsiteY5" fmla="*/ 54856 h 268216"/>
                <a:gd name="connsiteX6" fmla="*/ 2444 w 512984"/>
                <a:gd name="connsiteY6" fmla="*/ 123436 h 268216"/>
                <a:gd name="connsiteX7" fmla="*/ 55784 w 512984"/>
                <a:gd name="connsiteY7" fmla="*/ 268216 h 26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984" h="268216">
                  <a:moveTo>
                    <a:pt x="512984" y="9136"/>
                  </a:moveTo>
                  <a:cubicBezTo>
                    <a:pt x="488854" y="33266"/>
                    <a:pt x="464724" y="57396"/>
                    <a:pt x="429164" y="62476"/>
                  </a:cubicBezTo>
                  <a:cubicBezTo>
                    <a:pt x="393604" y="67556"/>
                    <a:pt x="333914" y="47236"/>
                    <a:pt x="299624" y="39616"/>
                  </a:cubicBezTo>
                  <a:cubicBezTo>
                    <a:pt x="265334" y="31996"/>
                    <a:pt x="257714" y="23106"/>
                    <a:pt x="223424" y="16756"/>
                  </a:cubicBezTo>
                  <a:cubicBezTo>
                    <a:pt x="189134" y="10406"/>
                    <a:pt x="128174" y="-4834"/>
                    <a:pt x="93884" y="1516"/>
                  </a:cubicBezTo>
                  <a:cubicBezTo>
                    <a:pt x="59594" y="7866"/>
                    <a:pt x="32924" y="34536"/>
                    <a:pt x="17684" y="54856"/>
                  </a:cubicBezTo>
                  <a:cubicBezTo>
                    <a:pt x="2444" y="75176"/>
                    <a:pt x="-3906" y="87876"/>
                    <a:pt x="2444" y="123436"/>
                  </a:cubicBezTo>
                  <a:cubicBezTo>
                    <a:pt x="8794" y="158996"/>
                    <a:pt x="32289" y="213606"/>
                    <a:pt x="55784" y="268216"/>
                  </a:cubicBezTo>
                </a:path>
              </a:pathLst>
            </a:cu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2" name="TextBox 61">
              <a:extLst>
                <a:ext uri="{FF2B5EF4-FFF2-40B4-BE49-F238E27FC236}">
                  <a16:creationId xmlns:a16="http://schemas.microsoft.com/office/drawing/2014/main" id="{D3E5F631-0E15-BD57-4FC7-15FAA701063A}"/>
                </a:ext>
              </a:extLst>
            </p:cNvPr>
            <p:cNvSpPr txBox="1"/>
            <p:nvPr/>
          </p:nvSpPr>
          <p:spPr>
            <a:xfrm>
              <a:off x="4211019" y="1554874"/>
              <a:ext cx="576598" cy="246221"/>
            </a:xfrm>
            <a:prstGeom prst="rect">
              <a:avLst/>
            </a:prstGeom>
            <a:noFill/>
          </p:spPr>
          <p:txBody>
            <a:bodyPr wrap="square" rtlCol="0">
              <a:spAutoFit/>
            </a:bodyPr>
            <a:lstStyle/>
            <a:p>
              <a:r>
                <a:rPr lang="en-US" sz="1000" b="1" dirty="0">
                  <a:solidFill>
                    <a:schemeClr val="bg1"/>
                  </a:solidFill>
                </a:rPr>
                <a:t>water</a:t>
              </a:r>
              <a:endParaRPr lang="en-CA" sz="1000" b="1" dirty="0">
                <a:solidFill>
                  <a:schemeClr val="bg1"/>
                </a:solidFill>
              </a:endParaRPr>
            </a:p>
          </p:txBody>
        </p:sp>
        <p:sp>
          <p:nvSpPr>
            <p:cNvPr id="63" name="TextBox 62">
              <a:extLst>
                <a:ext uri="{FF2B5EF4-FFF2-40B4-BE49-F238E27FC236}">
                  <a16:creationId xmlns:a16="http://schemas.microsoft.com/office/drawing/2014/main" id="{7225E829-6145-9ADC-7940-7C921D6E5779}"/>
                </a:ext>
              </a:extLst>
            </p:cNvPr>
            <p:cNvSpPr txBox="1"/>
            <p:nvPr/>
          </p:nvSpPr>
          <p:spPr>
            <a:xfrm>
              <a:off x="4908039" y="2118494"/>
              <a:ext cx="789149" cy="246221"/>
            </a:xfrm>
            <a:prstGeom prst="rect">
              <a:avLst/>
            </a:prstGeom>
            <a:noFill/>
          </p:spPr>
          <p:txBody>
            <a:bodyPr wrap="square" rtlCol="0">
              <a:spAutoFit/>
            </a:bodyPr>
            <a:lstStyle/>
            <a:p>
              <a:r>
                <a:rPr lang="en-US" sz="1000" b="1" dirty="0">
                  <a:solidFill>
                    <a:schemeClr val="bg1"/>
                  </a:solidFill>
                </a:rPr>
                <a:t>Oil and gas</a:t>
              </a:r>
              <a:endParaRPr lang="en-CA" sz="1000" b="1" dirty="0">
                <a:solidFill>
                  <a:schemeClr val="bg1"/>
                </a:solidFill>
              </a:endParaRPr>
            </a:p>
          </p:txBody>
        </p:sp>
      </p:grpSp>
      <p:sp>
        <p:nvSpPr>
          <p:cNvPr id="64" name="TextBox 63">
            <a:extLst>
              <a:ext uri="{FF2B5EF4-FFF2-40B4-BE49-F238E27FC236}">
                <a16:creationId xmlns:a16="http://schemas.microsoft.com/office/drawing/2014/main" id="{B83F36D4-DDBE-AF67-B907-A31F0D56CA0F}"/>
              </a:ext>
            </a:extLst>
          </p:cNvPr>
          <p:cNvSpPr txBox="1"/>
          <p:nvPr/>
        </p:nvSpPr>
        <p:spPr>
          <a:xfrm>
            <a:off x="4448519" y="1179434"/>
            <a:ext cx="1161362" cy="369332"/>
          </a:xfrm>
          <a:prstGeom prst="rect">
            <a:avLst/>
          </a:prstGeom>
          <a:noFill/>
        </p:spPr>
        <p:txBody>
          <a:bodyPr wrap="square" rtlCol="0">
            <a:spAutoFit/>
          </a:bodyPr>
          <a:lstStyle/>
          <a:p>
            <a:pPr algn="ctr"/>
            <a:r>
              <a:rPr lang="en-US" dirty="0"/>
              <a:t>Cessford</a:t>
            </a:r>
            <a:endParaRPr lang="en-CA" dirty="0"/>
          </a:p>
        </p:txBody>
      </p:sp>
      <p:sp>
        <p:nvSpPr>
          <p:cNvPr id="22" name="TextBox 21">
            <a:extLst>
              <a:ext uri="{FF2B5EF4-FFF2-40B4-BE49-F238E27FC236}">
                <a16:creationId xmlns:a16="http://schemas.microsoft.com/office/drawing/2014/main" id="{FF85068E-3F1D-3169-9F2B-B6AA0F9F199C}"/>
              </a:ext>
            </a:extLst>
          </p:cNvPr>
          <p:cNvSpPr txBox="1"/>
          <p:nvPr/>
        </p:nvSpPr>
        <p:spPr>
          <a:xfrm>
            <a:off x="3666744" y="3472088"/>
            <a:ext cx="2724912" cy="430887"/>
          </a:xfrm>
          <a:prstGeom prst="rect">
            <a:avLst/>
          </a:prstGeom>
          <a:noFill/>
        </p:spPr>
        <p:txBody>
          <a:bodyPr wrap="square">
            <a:spAutoFit/>
          </a:bodyPr>
          <a:lstStyle/>
          <a:p>
            <a:pPr algn="ctr"/>
            <a:r>
              <a:rPr lang="en-CA" sz="1100" b="1" dirty="0">
                <a:latin typeface="Arial" panose="020B0604020202020204" pitchFamily="34" charset="0"/>
                <a:cs typeface="Arial" panose="020B0604020202020204" pitchFamily="34" charset="0"/>
              </a:rPr>
              <a:t>53 sections </a:t>
            </a:r>
            <a:r>
              <a:rPr lang="en-CA" sz="1100" dirty="0">
                <a:latin typeface="Arial" panose="020B0604020202020204" pitchFamily="34" charset="0"/>
                <a:cs typeface="Arial" panose="020B0604020202020204" pitchFamily="34" charset="0"/>
              </a:rPr>
              <a:t>(33,606 acres; 13,600 ha)</a:t>
            </a:r>
          </a:p>
          <a:p>
            <a:pPr algn="ctr"/>
            <a:r>
              <a:rPr lang="en-CA" sz="1100" dirty="0">
                <a:solidFill>
                  <a:schemeClr val="tx2"/>
                </a:solidFill>
                <a:latin typeface="Arial" panose="020B0604020202020204" pitchFamily="34" charset="0"/>
                <a:cs typeface="Arial" panose="020B0604020202020204" pitchFamily="34" charset="0"/>
              </a:rPr>
              <a:t>7.5 Million Bbls </a:t>
            </a:r>
            <a:r>
              <a:rPr lang="en-CA" sz="1100" baseline="30000" dirty="0">
                <a:latin typeface="Arial" panose="020B0604020202020204" pitchFamily="34" charset="0"/>
                <a:cs typeface="Arial" panose="020B0604020202020204" pitchFamily="34" charset="0"/>
              </a:rPr>
              <a:t>(1)</a:t>
            </a:r>
            <a:endParaRPr lang="en-CA" sz="1100" baseline="30000" dirty="0"/>
          </a:p>
        </p:txBody>
      </p:sp>
      <p:graphicFrame>
        <p:nvGraphicFramePr>
          <p:cNvPr id="28" name="Table 27">
            <a:extLst>
              <a:ext uri="{FF2B5EF4-FFF2-40B4-BE49-F238E27FC236}">
                <a16:creationId xmlns:a16="http://schemas.microsoft.com/office/drawing/2014/main" id="{47BCDE43-7AA0-E7F4-D39D-DE28FBAAA185}"/>
              </a:ext>
            </a:extLst>
          </p:cNvPr>
          <p:cNvGraphicFramePr>
            <a:graphicFrameLocks noGrp="1"/>
          </p:cNvGraphicFramePr>
          <p:nvPr>
            <p:custDataLst>
              <p:tags r:id="rId1"/>
            </p:custDataLst>
            <p:extLst>
              <p:ext uri="{D42A27DB-BD31-4B8C-83A1-F6EECF244321}">
                <p14:modId xmlns:p14="http://schemas.microsoft.com/office/powerpoint/2010/main" val="1442513451"/>
              </p:ext>
            </p:extLst>
          </p:nvPr>
        </p:nvGraphicFramePr>
        <p:xfrm>
          <a:off x="245899" y="3959428"/>
          <a:ext cx="2725090" cy="2584125"/>
        </p:xfrm>
        <a:graphic>
          <a:graphicData uri="http://schemas.openxmlformats.org/drawingml/2006/table">
            <a:tbl>
              <a:tblPr firstRow="1" bandRow="1">
                <a:tableStyleId>{6E25E649-3F16-4E02-A733-19D2CDBF48F0}</a:tableStyleId>
              </a:tblPr>
              <a:tblGrid>
                <a:gridCol w="1649576">
                  <a:extLst>
                    <a:ext uri="{9D8B030D-6E8A-4147-A177-3AD203B41FA5}">
                      <a16:colId xmlns:a16="http://schemas.microsoft.com/office/drawing/2014/main" val="3237438"/>
                    </a:ext>
                  </a:extLst>
                </a:gridCol>
                <a:gridCol w="1075514">
                  <a:extLst>
                    <a:ext uri="{9D8B030D-6E8A-4147-A177-3AD203B41FA5}">
                      <a16:colId xmlns:a16="http://schemas.microsoft.com/office/drawing/2014/main" val="3747474147"/>
                    </a:ext>
                  </a:extLst>
                </a:gridCol>
              </a:tblGrid>
              <a:tr h="287125">
                <a:tc gridSpan="2">
                  <a:txBody>
                    <a:bodyPr/>
                    <a:lstStyle/>
                    <a:p>
                      <a:pPr algn="ctr"/>
                      <a:r>
                        <a:rPr lang="en-US" sz="1100" dirty="0"/>
                        <a:t>Fully Developed Field</a:t>
                      </a:r>
                    </a:p>
                  </a:txBody>
                  <a:tcPr>
                    <a:solidFill>
                      <a:srgbClr val="1C386A"/>
                    </a:solidFill>
                  </a:tcPr>
                </a:tc>
                <a:tc hMerge="1">
                  <a:txBody>
                    <a:bodyPr/>
                    <a:lstStyle/>
                    <a:p>
                      <a:endParaRPr lang="en-US" dirty="0"/>
                    </a:p>
                  </a:txBody>
                  <a:tcPr/>
                </a:tc>
                <a:extLst>
                  <a:ext uri="{0D108BD9-81ED-4DB2-BD59-A6C34878D82A}">
                    <a16:rowId xmlns:a16="http://schemas.microsoft.com/office/drawing/2014/main" val="4255986634"/>
                  </a:ext>
                </a:extLst>
              </a:tr>
              <a:tr h="287125">
                <a:tc>
                  <a:txBody>
                    <a:bodyPr/>
                    <a:lstStyle/>
                    <a:p>
                      <a:r>
                        <a:rPr lang="en-US" sz="1100" b="1" dirty="0"/>
                        <a:t>Porosity</a:t>
                      </a:r>
                    </a:p>
                  </a:txBody>
                  <a:tcPr/>
                </a:tc>
                <a:tc>
                  <a:txBody>
                    <a:bodyPr/>
                    <a:lstStyle/>
                    <a:p>
                      <a:r>
                        <a:rPr lang="en-US" sz="1100" b="1" dirty="0"/>
                        <a:t>9%</a:t>
                      </a:r>
                    </a:p>
                  </a:txBody>
                  <a:tcPr/>
                </a:tc>
                <a:extLst>
                  <a:ext uri="{0D108BD9-81ED-4DB2-BD59-A6C34878D82A}">
                    <a16:rowId xmlns:a16="http://schemas.microsoft.com/office/drawing/2014/main" val="3601441696"/>
                  </a:ext>
                </a:extLst>
              </a:tr>
              <a:tr h="287125">
                <a:tc>
                  <a:txBody>
                    <a:bodyPr/>
                    <a:lstStyle/>
                    <a:p>
                      <a:r>
                        <a:rPr lang="en-US" sz="1100" dirty="0"/>
                        <a:t>Original ~ GOR</a:t>
                      </a:r>
                    </a:p>
                  </a:txBody>
                  <a:tcPr/>
                </a:tc>
                <a:tc>
                  <a:txBody>
                    <a:bodyPr/>
                    <a:lstStyle/>
                    <a:p>
                      <a:r>
                        <a:rPr lang="en-US" sz="1100" dirty="0"/>
                        <a:t>2,800 cf/bbl</a:t>
                      </a:r>
                    </a:p>
                  </a:txBody>
                  <a:tcPr/>
                </a:tc>
                <a:extLst>
                  <a:ext uri="{0D108BD9-81ED-4DB2-BD59-A6C34878D82A}">
                    <a16:rowId xmlns:a16="http://schemas.microsoft.com/office/drawing/2014/main" val="2895232885"/>
                  </a:ext>
                </a:extLst>
              </a:tr>
              <a:tr h="287125">
                <a:tc>
                  <a:txBody>
                    <a:bodyPr/>
                    <a:lstStyle/>
                    <a:p>
                      <a:r>
                        <a:rPr lang="en-US" sz="1100" dirty="0"/>
                        <a:t>Initial Pressure</a:t>
                      </a:r>
                    </a:p>
                  </a:txBody>
                  <a:tcPr/>
                </a:tc>
                <a:tc>
                  <a:txBody>
                    <a:bodyPr/>
                    <a:lstStyle/>
                    <a:p>
                      <a:r>
                        <a:rPr lang="en-US" sz="1100" dirty="0"/>
                        <a:t>10,200 kpa</a:t>
                      </a:r>
                    </a:p>
                  </a:txBody>
                  <a:tcPr/>
                </a:tc>
                <a:extLst>
                  <a:ext uri="{0D108BD9-81ED-4DB2-BD59-A6C34878D82A}">
                    <a16:rowId xmlns:a16="http://schemas.microsoft.com/office/drawing/2014/main" val="352420620"/>
                  </a:ext>
                </a:extLst>
              </a:tr>
              <a:tr h="287125">
                <a:tc>
                  <a:txBody>
                    <a:bodyPr/>
                    <a:lstStyle/>
                    <a:p>
                      <a:r>
                        <a:rPr lang="en-US" sz="1100" dirty="0"/>
                        <a:t>Average Depth</a:t>
                      </a:r>
                    </a:p>
                  </a:txBody>
                  <a:tcPr/>
                </a:tc>
                <a:tc>
                  <a:txBody>
                    <a:bodyPr/>
                    <a:lstStyle/>
                    <a:p>
                      <a:r>
                        <a:rPr lang="en-US" sz="1100" dirty="0"/>
                        <a:t>1290m</a:t>
                      </a:r>
                    </a:p>
                  </a:txBody>
                  <a:tcPr/>
                </a:tc>
                <a:extLst>
                  <a:ext uri="{0D108BD9-81ED-4DB2-BD59-A6C34878D82A}">
                    <a16:rowId xmlns:a16="http://schemas.microsoft.com/office/drawing/2014/main" val="681106273"/>
                  </a:ext>
                </a:extLst>
              </a:tr>
              <a:tr h="287125">
                <a:tc>
                  <a:txBody>
                    <a:bodyPr/>
                    <a:lstStyle/>
                    <a:p>
                      <a:r>
                        <a:rPr lang="en-US" sz="1100" dirty="0"/>
                        <a:t>Thickness</a:t>
                      </a:r>
                    </a:p>
                  </a:txBody>
                  <a:tcPr/>
                </a:tc>
                <a:tc>
                  <a:txBody>
                    <a:bodyPr/>
                    <a:lstStyle/>
                    <a:p>
                      <a:r>
                        <a:rPr lang="en-US" sz="1100" dirty="0"/>
                        <a:t>12m</a:t>
                      </a:r>
                    </a:p>
                  </a:txBody>
                  <a:tcPr/>
                </a:tc>
                <a:extLst>
                  <a:ext uri="{0D108BD9-81ED-4DB2-BD59-A6C34878D82A}">
                    <a16:rowId xmlns:a16="http://schemas.microsoft.com/office/drawing/2014/main" val="1466252810"/>
                  </a:ext>
                </a:extLst>
              </a:tr>
              <a:tr h="287125">
                <a:tc>
                  <a:txBody>
                    <a:bodyPr/>
                    <a:lstStyle/>
                    <a:p>
                      <a:r>
                        <a:rPr lang="en-US" sz="1100" dirty="0"/>
                        <a:t>Pressure Gradient</a:t>
                      </a:r>
                    </a:p>
                  </a:txBody>
                  <a:tcPr/>
                </a:tc>
                <a:tc>
                  <a:txBody>
                    <a:bodyPr/>
                    <a:lstStyle/>
                    <a:p>
                      <a:r>
                        <a:rPr lang="en-US" sz="1100" dirty="0"/>
                        <a:t>7.8 kpa/m</a:t>
                      </a:r>
                    </a:p>
                  </a:txBody>
                  <a:tcPr/>
                </a:tc>
                <a:extLst>
                  <a:ext uri="{0D108BD9-81ED-4DB2-BD59-A6C34878D82A}">
                    <a16:rowId xmlns:a16="http://schemas.microsoft.com/office/drawing/2014/main" val="2608820909"/>
                  </a:ext>
                </a:extLst>
              </a:tr>
              <a:tr h="287125">
                <a:tc>
                  <a:txBody>
                    <a:bodyPr/>
                    <a:lstStyle/>
                    <a:p>
                      <a:r>
                        <a:rPr lang="en-US" sz="1100" dirty="0"/>
                        <a:t>API</a:t>
                      </a:r>
                    </a:p>
                  </a:txBody>
                  <a:tcPr/>
                </a:tc>
                <a:tc>
                  <a:txBody>
                    <a:bodyPr/>
                    <a:lstStyle/>
                    <a:p>
                      <a:r>
                        <a:rPr lang="en-US" sz="1100" dirty="0"/>
                        <a:t>27.2 API</a:t>
                      </a:r>
                    </a:p>
                  </a:txBody>
                  <a:tcPr/>
                </a:tc>
                <a:extLst>
                  <a:ext uri="{0D108BD9-81ED-4DB2-BD59-A6C34878D82A}">
                    <a16:rowId xmlns:a16="http://schemas.microsoft.com/office/drawing/2014/main" val="2864120743"/>
                  </a:ext>
                </a:extLst>
              </a:tr>
              <a:tr h="287125">
                <a:tc>
                  <a:txBody>
                    <a:bodyPr/>
                    <a:lstStyle/>
                    <a:p>
                      <a:r>
                        <a:rPr lang="en-US" sz="1100" b="1" dirty="0"/>
                        <a:t>Recovered to date </a:t>
                      </a:r>
                      <a:r>
                        <a:rPr lang="en-US" sz="1100" b="1" baseline="30000" dirty="0"/>
                        <a:t>(1)</a:t>
                      </a:r>
                      <a:endParaRPr lang="en-US" sz="1100" baseline="30000" dirty="0"/>
                    </a:p>
                  </a:txBody>
                  <a:tcPr/>
                </a:tc>
                <a:tc>
                  <a:txBody>
                    <a:bodyPr/>
                    <a:lstStyle/>
                    <a:p>
                      <a:r>
                        <a:rPr lang="en-US" sz="1100" b="1" dirty="0"/>
                        <a:t>9.5 million Bbls</a:t>
                      </a:r>
                    </a:p>
                  </a:txBody>
                  <a:tcPr/>
                </a:tc>
                <a:extLst>
                  <a:ext uri="{0D108BD9-81ED-4DB2-BD59-A6C34878D82A}">
                    <a16:rowId xmlns:a16="http://schemas.microsoft.com/office/drawing/2014/main" val="286493837"/>
                  </a:ext>
                </a:extLst>
              </a:tr>
            </a:tbl>
          </a:graphicData>
        </a:graphic>
      </p:graphicFrame>
      <p:graphicFrame>
        <p:nvGraphicFramePr>
          <p:cNvPr id="30" name="Table 29">
            <a:extLst>
              <a:ext uri="{FF2B5EF4-FFF2-40B4-BE49-F238E27FC236}">
                <a16:creationId xmlns:a16="http://schemas.microsoft.com/office/drawing/2014/main" id="{649AB6D1-3939-1F87-97B9-645AA62DD5EB}"/>
              </a:ext>
            </a:extLst>
          </p:cNvPr>
          <p:cNvGraphicFramePr>
            <a:graphicFrameLocks noGrp="1"/>
          </p:cNvGraphicFramePr>
          <p:nvPr>
            <p:custDataLst>
              <p:tags r:id="rId2"/>
            </p:custDataLst>
            <p:extLst>
              <p:ext uri="{D42A27DB-BD31-4B8C-83A1-F6EECF244321}">
                <p14:modId xmlns:p14="http://schemas.microsoft.com/office/powerpoint/2010/main" val="3934663906"/>
              </p:ext>
            </p:extLst>
          </p:nvPr>
        </p:nvGraphicFramePr>
        <p:xfrm>
          <a:off x="3733147" y="3959428"/>
          <a:ext cx="2725090" cy="2584125"/>
        </p:xfrm>
        <a:graphic>
          <a:graphicData uri="http://schemas.openxmlformats.org/drawingml/2006/table">
            <a:tbl>
              <a:tblPr firstRow="1" bandRow="1">
                <a:tableStyleId>{6E25E649-3F16-4E02-A733-19D2CDBF48F0}</a:tableStyleId>
              </a:tblPr>
              <a:tblGrid>
                <a:gridCol w="1496078">
                  <a:extLst>
                    <a:ext uri="{9D8B030D-6E8A-4147-A177-3AD203B41FA5}">
                      <a16:colId xmlns:a16="http://schemas.microsoft.com/office/drawing/2014/main" val="3237438"/>
                    </a:ext>
                  </a:extLst>
                </a:gridCol>
                <a:gridCol w="1229012">
                  <a:extLst>
                    <a:ext uri="{9D8B030D-6E8A-4147-A177-3AD203B41FA5}">
                      <a16:colId xmlns:a16="http://schemas.microsoft.com/office/drawing/2014/main" val="3747474147"/>
                    </a:ext>
                  </a:extLst>
                </a:gridCol>
              </a:tblGrid>
              <a:tr h="287125">
                <a:tc gridSpan="2">
                  <a:txBody>
                    <a:bodyPr/>
                    <a:lstStyle/>
                    <a:p>
                      <a:pPr algn="ctr"/>
                      <a:r>
                        <a:rPr lang="en-US" sz="1100" dirty="0"/>
                        <a:t>Fully Developed Field</a:t>
                      </a:r>
                    </a:p>
                  </a:txBody>
                  <a:tcPr>
                    <a:solidFill>
                      <a:srgbClr val="1C386A"/>
                    </a:solidFill>
                  </a:tcPr>
                </a:tc>
                <a:tc hMerge="1">
                  <a:txBody>
                    <a:bodyPr/>
                    <a:lstStyle/>
                    <a:p>
                      <a:endParaRPr lang="en-US" dirty="0"/>
                    </a:p>
                  </a:txBody>
                  <a:tcPr/>
                </a:tc>
                <a:extLst>
                  <a:ext uri="{0D108BD9-81ED-4DB2-BD59-A6C34878D82A}">
                    <a16:rowId xmlns:a16="http://schemas.microsoft.com/office/drawing/2014/main" val="4255986634"/>
                  </a:ext>
                </a:extLst>
              </a:tr>
              <a:tr h="287125">
                <a:tc>
                  <a:txBody>
                    <a:bodyPr/>
                    <a:lstStyle/>
                    <a:p>
                      <a:r>
                        <a:rPr lang="en-US" sz="1100" b="1" dirty="0"/>
                        <a:t>Porosity</a:t>
                      </a:r>
                    </a:p>
                  </a:txBody>
                  <a:tcPr/>
                </a:tc>
                <a:tc>
                  <a:txBody>
                    <a:bodyPr/>
                    <a:lstStyle/>
                    <a:p>
                      <a:r>
                        <a:rPr lang="en-US" sz="1100" b="1" dirty="0"/>
                        <a:t>8.5%</a:t>
                      </a:r>
                    </a:p>
                  </a:txBody>
                  <a:tcPr/>
                </a:tc>
                <a:extLst>
                  <a:ext uri="{0D108BD9-81ED-4DB2-BD59-A6C34878D82A}">
                    <a16:rowId xmlns:a16="http://schemas.microsoft.com/office/drawing/2014/main" val="3601441696"/>
                  </a:ext>
                </a:extLst>
              </a:tr>
              <a:tr h="287125">
                <a:tc>
                  <a:txBody>
                    <a:bodyPr/>
                    <a:lstStyle/>
                    <a:p>
                      <a:r>
                        <a:rPr lang="en-US" sz="1100" dirty="0"/>
                        <a:t>Original ~ GOR</a:t>
                      </a:r>
                    </a:p>
                  </a:txBody>
                  <a:tcPr/>
                </a:tc>
                <a:tc>
                  <a:txBody>
                    <a:bodyPr/>
                    <a:lstStyle/>
                    <a:p>
                      <a:r>
                        <a:rPr lang="en-US" sz="1100" dirty="0"/>
                        <a:t>n/a</a:t>
                      </a:r>
                    </a:p>
                  </a:txBody>
                  <a:tcPr/>
                </a:tc>
                <a:extLst>
                  <a:ext uri="{0D108BD9-81ED-4DB2-BD59-A6C34878D82A}">
                    <a16:rowId xmlns:a16="http://schemas.microsoft.com/office/drawing/2014/main" val="2895232885"/>
                  </a:ext>
                </a:extLst>
              </a:tr>
              <a:tr h="287125">
                <a:tc>
                  <a:txBody>
                    <a:bodyPr/>
                    <a:lstStyle/>
                    <a:p>
                      <a:r>
                        <a:rPr lang="en-US" sz="1100" dirty="0"/>
                        <a:t>Initial Pressure</a:t>
                      </a:r>
                    </a:p>
                  </a:txBody>
                  <a:tcPr/>
                </a:tc>
                <a:tc>
                  <a:txBody>
                    <a:bodyPr/>
                    <a:lstStyle/>
                    <a:p>
                      <a:r>
                        <a:rPr lang="en-US" sz="1100" dirty="0"/>
                        <a:t>6,600 kpa</a:t>
                      </a:r>
                    </a:p>
                  </a:txBody>
                  <a:tcPr/>
                </a:tc>
                <a:extLst>
                  <a:ext uri="{0D108BD9-81ED-4DB2-BD59-A6C34878D82A}">
                    <a16:rowId xmlns:a16="http://schemas.microsoft.com/office/drawing/2014/main" val="352420620"/>
                  </a:ext>
                </a:extLst>
              </a:tr>
              <a:tr h="287125">
                <a:tc>
                  <a:txBody>
                    <a:bodyPr/>
                    <a:lstStyle/>
                    <a:p>
                      <a:r>
                        <a:rPr lang="en-US" sz="1100" dirty="0"/>
                        <a:t>Average Depth</a:t>
                      </a:r>
                    </a:p>
                  </a:txBody>
                  <a:tcPr/>
                </a:tc>
                <a:tc>
                  <a:txBody>
                    <a:bodyPr/>
                    <a:lstStyle/>
                    <a:p>
                      <a:r>
                        <a:rPr lang="en-US" sz="1100" dirty="0"/>
                        <a:t>1,350 m</a:t>
                      </a:r>
                    </a:p>
                  </a:txBody>
                  <a:tcPr/>
                </a:tc>
                <a:extLst>
                  <a:ext uri="{0D108BD9-81ED-4DB2-BD59-A6C34878D82A}">
                    <a16:rowId xmlns:a16="http://schemas.microsoft.com/office/drawing/2014/main" val="681106273"/>
                  </a:ext>
                </a:extLst>
              </a:tr>
              <a:tr h="287125">
                <a:tc>
                  <a:txBody>
                    <a:bodyPr/>
                    <a:lstStyle/>
                    <a:p>
                      <a:r>
                        <a:rPr lang="en-US" sz="1100" dirty="0"/>
                        <a:t>Thickness</a:t>
                      </a:r>
                    </a:p>
                  </a:txBody>
                  <a:tcPr/>
                </a:tc>
                <a:tc>
                  <a:txBody>
                    <a:bodyPr/>
                    <a:lstStyle/>
                    <a:p>
                      <a:r>
                        <a:rPr lang="en-US" sz="1100" dirty="0"/>
                        <a:t>4.2 m</a:t>
                      </a:r>
                    </a:p>
                  </a:txBody>
                  <a:tcPr/>
                </a:tc>
                <a:extLst>
                  <a:ext uri="{0D108BD9-81ED-4DB2-BD59-A6C34878D82A}">
                    <a16:rowId xmlns:a16="http://schemas.microsoft.com/office/drawing/2014/main" val="1466252810"/>
                  </a:ext>
                </a:extLst>
              </a:tr>
              <a:tr h="287125">
                <a:tc>
                  <a:txBody>
                    <a:bodyPr/>
                    <a:lstStyle/>
                    <a:p>
                      <a:r>
                        <a:rPr lang="en-US" sz="1100" dirty="0"/>
                        <a:t>Pressure Gradient</a:t>
                      </a:r>
                    </a:p>
                  </a:txBody>
                  <a:tcPr/>
                </a:tc>
                <a:tc>
                  <a:txBody>
                    <a:bodyPr/>
                    <a:lstStyle/>
                    <a:p>
                      <a:r>
                        <a:rPr lang="en-US" sz="1100" dirty="0"/>
                        <a:t>7 kpa/m </a:t>
                      </a:r>
                    </a:p>
                  </a:txBody>
                  <a:tcPr/>
                </a:tc>
                <a:extLst>
                  <a:ext uri="{0D108BD9-81ED-4DB2-BD59-A6C34878D82A}">
                    <a16:rowId xmlns:a16="http://schemas.microsoft.com/office/drawing/2014/main" val="2608820909"/>
                  </a:ext>
                </a:extLst>
              </a:tr>
              <a:tr h="287125">
                <a:tc>
                  <a:txBody>
                    <a:bodyPr/>
                    <a:lstStyle/>
                    <a:p>
                      <a:r>
                        <a:rPr lang="en-US" sz="1100" dirty="0"/>
                        <a:t>API</a:t>
                      </a:r>
                    </a:p>
                  </a:txBody>
                  <a:tcPr/>
                </a:tc>
                <a:tc>
                  <a:txBody>
                    <a:bodyPr/>
                    <a:lstStyle/>
                    <a:p>
                      <a:r>
                        <a:rPr lang="en-US" sz="1100" dirty="0"/>
                        <a:t>28 API</a:t>
                      </a:r>
                    </a:p>
                  </a:txBody>
                  <a:tcPr/>
                </a:tc>
                <a:extLst>
                  <a:ext uri="{0D108BD9-81ED-4DB2-BD59-A6C34878D82A}">
                    <a16:rowId xmlns:a16="http://schemas.microsoft.com/office/drawing/2014/main" val="2864120743"/>
                  </a:ext>
                </a:extLst>
              </a:tr>
              <a:tr h="287125">
                <a:tc>
                  <a:txBody>
                    <a:bodyPr/>
                    <a:lstStyle/>
                    <a:p>
                      <a:r>
                        <a:rPr lang="en-US" sz="1100" b="1" dirty="0"/>
                        <a:t>Recovered to date </a:t>
                      </a:r>
                      <a:r>
                        <a:rPr lang="en-US" sz="1100" b="1" baseline="30000" dirty="0"/>
                        <a:t>(1)</a:t>
                      </a:r>
                      <a:endParaRPr lang="en-US" sz="1100" baseline="30000" dirty="0"/>
                    </a:p>
                  </a:txBody>
                  <a:tcPr/>
                </a:tc>
                <a:tc>
                  <a:txBody>
                    <a:bodyPr/>
                    <a:lstStyle/>
                    <a:p>
                      <a:r>
                        <a:rPr lang="en-US" sz="1100" b="1" dirty="0"/>
                        <a:t>7.5 million Bbls</a:t>
                      </a:r>
                    </a:p>
                  </a:txBody>
                  <a:tcPr/>
                </a:tc>
                <a:extLst>
                  <a:ext uri="{0D108BD9-81ED-4DB2-BD59-A6C34878D82A}">
                    <a16:rowId xmlns:a16="http://schemas.microsoft.com/office/drawing/2014/main" val="286493837"/>
                  </a:ext>
                </a:extLst>
              </a:tr>
            </a:tbl>
          </a:graphicData>
        </a:graphic>
      </p:graphicFrame>
      <p:graphicFrame>
        <p:nvGraphicFramePr>
          <p:cNvPr id="31" name="Table 30">
            <a:extLst>
              <a:ext uri="{FF2B5EF4-FFF2-40B4-BE49-F238E27FC236}">
                <a16:creationId xmlns:a16="http://schemas.microsoft.com/office/drawing/2014/main" id="{33426B0A-453D-FD57-9504-614685323EE4}"/>
              </a:ext>
            </a:extLst>
          </p:cNvPr>
          <p:cNvGraphicFramePr>
            <a:graphicFrameLocks noGrp="1"/>
          </p:cNvGraphicFramePr>
          <p:nvPr>
            <p:custDataLst>
              <p:tags r:id="rId3"/>
            </p:custDataLst>
            <p:extLst>
              <p:ext uri="{D42A27DB-BD31-4B8C-83A1-F6EECF244321}">
                <p14:modId xmlns:p14="http://schemas.microsoft.com/office/powerpoint/2010/main" val="3268413724"/>
              </p:ext>
            </p:extLst>
          </p:nvPr>
        </p:nvGraphicFramePr>
        <p:xfrm>
          <a:off x="7124382" y="3959428"/>
          <a:ext cx="2725090" cy="2723720"/>
        </p:xfrm>
        <a:graphic>
          <a:graphicData uri="http://schemas.openxmlformats.org/drawingml/2006/table">
            <a:tbl>
              <a:tblPr firstRow="1" bandRow="1">
                <a:tableStyleId>{6E25E649-3F16-4E02-A733-19D2CDBF48F0}</a:tableStyleId>
              </a:tblPr>
              <a:tblGrid>
                <a:gridCol w="1592898">
                  <a:extLst>
                    <a:ext uri="{9D8B030D-6E8A-4147-A177-3AD203B41FA5}">
                      <a16:colId xmlns:a16="http://schemas.microsoft.com/office/drawing/2014/main" val="3237438"/>
                    </a:ext>
                  </a:extLst>
                </a:gridCol>
                <a:gridCol w="1132192">
                  <a:extLst>
                    <a:ext uri="{9D8B030D-6E8A-4147-A177-3AD203B41FA5}">
                      <a16:colId xmlns:a16="http://schemas.microsoft.com/office/drawing/2014/main" val="3747474147"/>
                    </a:ext>
                  </a:extLst>
                </a:gridCol>
              </a:tblGrid>
              <a:tr h="287125">
                <a:tc gridSpan="2">
                  <a:txBody>
                    <a:bodyPr/>
                    <a:lstStyle/>
                    <a:p>
                      <a:pPr algn="ctr"/>
                      <a:r>
                        <a:rPr lang="en-US" sz="1100" dirty="0"/>
                        <a:t>Undeveloped, Mostly Tuktu</a:t>
                      </a:r>
                    </a:p>
                  </a:txBody>
                  <a:tcPr>
                    <a:solidFill>
                      <a:srgbClr val="1C386A"/>
                    </a:solidFill>
                  </a:tcPr>
                </a:tc>
                <a:tc hMerge="1">
                  <a:txBody>
                    <a:bodyPr/>
                    <a:lstStyle/>
                    <a:p>
                      <a:endParaRPr lang="en-US" dirty="0"/>
                    </a:p>
                  </a:txBody>
                  <a:tcPr/>
                </a:tc>
                <a:extLst>
                  <a:ext uri="{0D108BD9-81ED-4DB2-BD59-A6C34878D82A}">
                    <a16:rowId xmlns:a16="http://schemas.microsoft.com/office/drawing/2014/main" val="4255986634"/>
                  </a:ext>
                </a:extLst>
              </a:tr>
              <a:tr h="287125">
                <a:tc>
                  <a:txBody>
                    <a:bodyPr/>
                    <a:lstStyle/>
                    <a:p>
                      <a:r>
                        <a:rPr lang="en-US" sz="1100" b="1" dirty="0"/>
                        <a:t>Porosity</a:t>
                      </a:r>
                    </a:p>
                  </a:txBody>
                  <a:tcPr/>
                </a:tc>
                <a:tc>
                  <a:txBody>
                    <a:bodyPr/>
                    <a:lstStyle/>
                    <a:p>
                      <a:r>
                        <a:rPr lang="en-US" sz="1100" b="1" dirty="0"/>
                        <a:t>9%</a:t>
                      </a:r>
                    </a:p>
                  </a:txBody>
                  <a:tcPr/>
                </a:tc>
                <a:extLst>
                  <a:ext uri="{0D108BD9-81ED-4DB2-BD59-A6C34878D82A}">
                    <a16:rowId xmlns:a16="http://schemas.microsoft.com/office/drawing/2014/main" val="3601441696"/>
                  </a:ext>
                </a:extLst>
              </a:tr>
              <a:tr h="287125">
                <a:tc>
                  <a:txBody>
                    <a:bodyPr/>
                    <a:lstStyle/>
                    <a:p>
                      <a:r>
                        <a:rPr lang="en-US" sz="1100" dirty="0"/>
                        <a:t>Original ~ GOR</a:t>
                      </a:r>
                    </a:p>
                  </a:txBody>
                  <a:tcPr/>
                </a:tc>
                <a:tc>
                  <a:txBody>
                    <a:bodyPr/>
                    <a:lstStyle/>
                    <a:p>
                      <a:r>
                        <a:rPr lang="en-US" sz="1100" dirty="0"/>
                        <a:t>n/a</a:t>
                      </a:r>
                    </a:p>
                  </a:txBody>
                  <a:tcPr/>
                </a:tc>
                <a:extLst>
                  <a:ext uri="{0D108BD9-81ED-4DB2-BD59-A6C34878D82A}">
                    <a16:rowId xmlns:a16="http://schemas.microsoft.com/office/drawing/2014/main" val="2895232885"/>
                  </a:ext>
                </a:extLst>
              </a:tr>
              <a:tr h="287125">
                <a:tc>
                  <a:txBody>
                    <a:bodyPr/>
                    <a:lstStyle/>
                    <a:p>
                      <a:r>
                        <a:rPr lang="en-US" sz="1100" dirty="0"/>
                        <a:t>Anticipated Initial Pressure</a:t>
                      </a:r>
                    </a:p>
                  </a:txBody>
                  <a:tcPr/>
                </a:tc>
                <a:tc>
                  <a:txBody>
                    <a:bodyPr/>
                    <a:lstStyle/>
                    <a:p>
                      <a:r>
                        <a:rPr lang="en-US" sz="1100" dirty="0"/>
                        <a:t>28,300 kpa</a:t>
                      </a:r>
                      <a:r>
                        <a:rPr lang="en-US" sz="1100" baseline="30000" dirty="0"/>
                        <a:t>(3)</a:t>
                      </a:r>
                    </a:p>
                  </a:txBody>
                  <a:tcPr/>
                </a:tc>
                <a:extLst>
                  <a:ext uri="{0D108BD9-81ED-4DB2-BD59-A6C34878D82A}">
                    <a16:rowId xmlns:a16="http://schemas.microsoft.com/office/drawing/2014/main" val="352420620"/>
                  </a:ext>
                </a:extLst>
              </a:tr>
              <a:tr h="287125">
                <a:tc>
                  <a:txBody>
                    <a:bodyPr/>
                    <a:lstStyle/>
                    <a:p>
                      <a:r>
                        <a:rPr lang="en-US" sz="1100" dirty="0"/>
                        <a:t>Average Depth</a:t>
                      </a:r>
                    </a:p>
                  </a:txBody>
                  <a:tcPr/>
                </a:tc>
                <a:tc>
                  <a:txBody>
                    <a:bodyPr/>
                    <a:lstStyle/>
                    <a:p>
                      <a:r>
                        <a:rPr lang="en-US" sz="1100" dirty="0"/>
                        <a:t>2,005 m</a:t>
                      </a:r>
                    </a:p>
                  </a:txBody>
                  <a:tcPr/>
                </a:tc>
                <a:extLst>
                  <a:ext uri="{0D108BD9-81ED-4DB2-BD59-A6C34878D82A}">
                    <a16:rowId xmlns:a16="http://schemas.microsoft.com/office/drawing/2014/main" val="681106273"/>
                  </a:ext>
                </a:extLst>
              </a:tr>
              <a:tr h="287125">
                <a:tc>
                  <a:txBody>
                    <a:bodyPr/>
                    <a:lstStyle/>
                    <a:p>
                      <a:r>
                        <a:rPr lang="en-US" sz="1100" dirty="0"/>
                        <a:t>Thickness</a:t>
                      </a:r>
                    </a:p>
                  </a:txBody>
                  <a:tcPr/>
                </a:tc>
                <a:tc>
                  <a:txBody>
                    <a:bodyPr/>
                    <a:lstStyle/>
                    <a:p>
                      <a:r>
                        <a:rPr lang="en-US" sz="1100" dirty="0"/>
                        <a:t>5 m</a:t>
                      </a:r>
                    </a:p>
                  </a:txBody>
                  <a:tcPr/>
                </a:tc>
                <a:extLst>
                  <a:ext uri="{0D108BD9-81ED-4DB2-BD59-A6C34878D82A}">
                    <a16:rowId xmlns:a16="http://schemas.microsoft.com/office/drawing/2014/main" val="1466252810"/>
                  </a:ext>
                </a:extLst>
              </a:tr>
              <a:tr h="287125">
                <a:tc>
                  <a:txBody>
                    <a:bodyPr/>
                    <a:lstStyle/>
                    <a:p>
                      <a:r>
                        <a:rPr lang="en-US" sz="1100" dirty="0"/>
                        <a:t>Pressure Gradient</a:t>
                      </a:r>
                    </a:p>
                  </a:txBody>
                  <a:tcPr/>
                </a:tc>
                <a:tc>
                  <a:txBody>
                    <a:bodyPr/>
                    <a:lstStyle/>
                    <a:p>
                      <a:r>
                        <a:rPr lang="en-US" sz="1100" dirty="0"/>
                        <a:t>14 kpa/m</a:t>
                      </a:r>
                      <a:r>
                        <a:rPr lang="en-US" sz="1100" baseline="30000" dirty="0"/>
                        <a:t>(3)</a:t>
                      </a:r>
                    </a:p>
                  </a:txBody>
                  <a:tcPr/>
                </a:tc>
                <a:extLst>
                  <a:ext uri="{0D108BD9-81ED-4DB2-BD59-A6C34878D82A}">
                    <a16:rowId xmlns:a16="http://schemas.microsoft.com/office/drawing/2014/main" val="2608820909"/>
                  </a:ext>
                </a:extLst>
              </a:tr>
              <a:tr h="287125">
                <a:tc>
                  <a:txBody>
                    <a:bodyPr/>
                    <a:lstStyle/>
                    <a:p>
                      <a:r>
                        <a:rPr lang="en-US" sz="1100" dirty="0"/>
                        <a:t>API</a:t>
                      </a:r>
                    </a:p>
                  </a:txBody>
                  <a:tcPr/>
                </a:tc>
                <a:tc>
                  <a:txBody>
                    <a:bodyPr/>
                    <a:lstStyle/>
                    <a:p>
                      <a:r>
                        <a:rPr lang="en-US" sz="1100" dirty="0"/>
                        <a:t>31-33 API</a:t>
                      </a:r>
                    </a:p>
                  </a:txBody>
                  <a:tcPr/>
                </a:tc>
                <a:extLst>
                  <a:ext uri="{0D108BD9-81ED-4DB2-BD59-A6C34878D82A}">
                    <a16:rowId xmlns:a16="http://schemas.microsoft.com/office/drawing/2014/main" val="2864120743"/>
                  </a:ext>
                </a:extLst>
              </a:tr>
              <a:tr h="287125">
                <a:tc>
                  <a:txBody>
                    <a:bodyPr/>
                    <a:lstStyle/>
                    <a:p>
                      <a:r>
                        <a:rPr lang="en-US" sz="1100" b="1" dirty="0"/>
                        <a:t>Recoverable Barrel</a:t>
                      </a:r>
                    </a:p>
                  </a:txBody>
                  <a:tcPr/>
                </a:tc>
                <a:tc>
                  <a:txBody>
                    <a:bodyPr/>
                    <a:lstStyle/>
                    <a:p>
                      <a:r>
                        <a:rPr lang="en-US" sz="1100" b="1" dirty="0"/>
                        <a:t>TBD</a:t>
                      </a:r>
                      <a:endParaRPr lang="en-US" sz="800" b="1" dirty="0"/>
                    </a:p>
                  </a:txBody>
                  <a:tcPr/>
                </a:tc>
                <a:extLst>
                  <a:ext uri="{0D108BD9-81ED-4DB2-BD59-A6C34878D82A}">
                    <a16:rowId xmlns:a16="http://schemas.microsoft.com/office/drawing/2014/main" val="286493837"/>
                  </a:ext>
                </a:extLst>
              </a:tr>
            </a:tbl>
          </a:graphicData>
        </a:graphic>
      </p:graphicFrame>
      <p:sp>
        <p:nvSpPr>
          <p:cNvPr id="32" name="TextBox 31">
            <a:extLst>
              <a:ext uri="{FF2B5EF4-FFF2-40B4-BE49-F238E27FC236}">
                <a16:creationId xmlns:a16="http://schemas.microsoft.com/office/drawing/2014/main" id="{F88A48E8-7D57-9C15-01F9-181EAF24ED61}"/>
              </a:ext>
            </a:extLst>
          </p:cNvPr>
          <p:cNvSpPr txBox="1"/>
          <p:nvPr/>
        </p:nvSpPr>
        <p:spPr>
          <a:xfrm>
            <a:off x="208928" y="624742"/>
            <a:ext cx="8582025" cy="584775"/>
          </a:xfrm>
          <a:prstGeom prst="rect">
            <a:avLst/>
          </a:prstGeom>
          <a:noFill/>
        </p:spPr>
        <p:txBody>
          <a:bodyPr wrap="square" rtlCol="0">
            <a:spAutoFit/>
          </a:bodyPr>
          <a:lstStyle/>
          <a:p>
            <a:pPr>
              <a:spcAft>
                <a:spcPts val="500"/>
              </a:spcAft>
            </a:pPr>
            <a:r>
              <a:rPr lang="en-US" sz="1600" b="1" i="1" dirty="0">
                <a:solidFill>
                  <a:srgbClr val="1C386A"/>
                </a:solidFill>
              </a:rPr>
              <a:t>The Tuktu deep basin play is the only reservoir of the next 3 examples that has  significant fracture-related permeability enhancement and overpressure (pressure gradient ~14.0 kpa/m)</a:t>
            </a:r>
          </a:p>
        </p:txBody>
      </p:sp>
    </p:spTree>
    <p:extLst>
      <p:ext uri="{BB962C8B-B14F-4D97-AF65-F5344CB8AC3E}">
        <p14:creationId xmlns:p14="http://schemas.microsoft.com/office/powerpoint/2010/main" val="46875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B96B7-00A0-95AD-0D12-0C2C0D132506}"/>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Other fairways within Tuktu’s portfolio: Plays 3 and 4</a:t>
            </a:r>
          </a:p>
        </p:txBody>
      </p:sp>
      <p:sp>
        <p:nvSpPr>
          <p:cNvPr id="4" name="Rectangle 3">
            <a:extLst>
              <a:ext uri="{FF2B5EF4-FFF2-40B4-BE49-F238E27FC236}">
                <a16:creationId xmlns:a16="http://schemas.microsoft.com/office/drawing/2014/main" id="{D9CE7031-D618-EE77-4620-B3A64B425A0C}"/>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descr="A picture containing graphics, graphic design, font, text&#10;&#10;Description automatically generated">
            <a:extLst>
              <a:ext uri="{FF2B5EF4-FFF2-40B4-BE49-F238E27FC236}">
                <a16:creationId xmlns:a16="http://schemas.microsoft.com/office/drawing/2014/main" id="{347F51AD-089E-1BC5-3471-3517C3631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pic>
        <p:nvPicPr>
          <p:cNvPr id="6" name="Picture 5">
            <a:extLst>
              <a:ext uri="{FF2B5EF4-FFF2-40B4-BE49-F238E27FC236}">
                <a16:creationId xmlns:a16="http://schemas.microsoft.com/office/drawing/2014/main" id="{95699B69-6BD7-887E-639F-7627E6D2D65E}"/>
              </a:ext>
            </a:extLst>
          </p:cNvPr>
          <p:cNvPicPr>
            <a:picLocks noChangeAspect="1"/>
          </p:cNvPicPr>
          <p:nvPr/>
        </p:nvPicPr>
        <p:blipFill rotWithShape="1">
          <a:blip r:embed="rId3"/>
          <a:srcRect r="7607"/>
          <a:stretch/>
        </p:blipFill>
        <p:spPr>
          <a:xfrm>
            <a:off x="412555" y="804974"/>
            <a:ext cx="6289275" cy="5269195"/>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0885F1AA-8385-31BD-D873-26CFD194D592}"/>
              </a:ext>
            </a:extLst>
          </p:cNvPr>
          <p:cNvCxnSpPr>
            <a:cxnSpLocks/>
          </p:cNvCxnSpPr>
          <p:nvPr/>
        </p:nvCxnSpPr>
        <p:spPr>
          <a:xfrm>
            <a:off x="463302" y="996086"/>
            <a:ext cx="2773527" cy="18192"/>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886DAD-0581-BCFC-AC59-3D293E656434}"/>
              </a:ext>
            </a:extLst>
          </p:cNvPr>
          <p:cNvSpPr txBox="1"/>
          <p:nvPr/>
        </p:nvSpPr>
        <p:spPr>
          <a:xfrm>
            <a:off x="1266524" y="804974"/>
            <a:ext cx="997774" cy="369332"/>
          </a:xfrm>
          <a:prstGeom prst="rect">
            <a:avLst/>
          </a:prstGeom>
          <a:solidFill>
            <a:schemeClr val="bg1"/>
          </a:solidFill>
        </p:spPr>
        <p:txBody>
          <a:bodyPr wrap="none" rtlCol="0">
            <a:spAutoFit/>
          </a:bodyPr>
          <a:lstStyle/>
          <a:p>
            <a:r>
              <a:rPr lang="en-US" b="1" i="1" dirty="0">
                <a:solidFill>
                  <a:schemeClr val="accent2">
                    <a:lumMod val="75000"/>
                  </a:schemeClr>
                </a:solidFill>
              </a:rPr>
              <a:t>Foothills</a:t>
            </a:r>
            <a:endParaRPr lang="en-CA" b="1" i="1" dirty="0">
              <a:solidFill>
                <a:schemeClr val="accent2">
                  <a:lumMod val="75000"/>
                </a:schemeClr>
              </a:solidFill>
            </a:endParaRPr>
          </a:p>
        </p:txBody>
      </p:sp>
      <p:sp>
        <p:nvSpPr>
          <p:cNvPr id="11" name="TextBox 10">
            <a:extLst>
              <a:ext uri="{FF2B5EF4-FFF2-40B4-BE49-F238E27FC236}">
                <a16:creationId xmlns:a16="http://schemas.microsoft.com/office/drawing/2014/main" id="{77EBFB28-678C-E245-C8E7-A3D116AE7AD2}"/>
              </a:ext>
            </a:extLst>
          </p:cNvPr>
          <p:cNvSpPr txBox="1"/>
          <p:nvPr/>
        </p:nvSpPr>
        <p:spPr>
          <a:xfrm>
            <a:off x="48310" y="3762365"/>
            <a:ext cx="249555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i="1" dirty="0"/>
              <a:t>Gas prone structured Cretaceous reservoirs, with  TUK-100% operated natural gas plant</a:t>
            </a:r>
          </a:p>
          <a:p>
            <a:pPr marL="171450" indent="-171450">
              <a:buFont typeface="Arial" panose="020B0604020202020204" pitchFamily="34" charset="0"/>
              <a:buChar char="•"/>
            </a:pPr>
            <a:r>
              <a:rPr lang="en-US" sz="1200" i="1" dirty="0"/>
              <a:t>Significant regional extent</a:t>
            </a:r>
          </a:p>
          <a:p>
            <a:pPr marL="171450" indent="-171450">
              <a:buFont typeface="Arial" panose="020B0604020202020204" pitchFamily="34" charset="0"/>
              <a:buChar char="•"/>
            </a:pPr>
            <a:r>
              <a:rPr lang="en-US" sz="1200" i="1" dirty="0"/>
              <a:t>Vertical unstimulated wells can produce up to 8-15 Bcf </a:t>
            </a:r>
            <a:r>
              <a:rPr lang="en-US" sz="1200" i="1" baseline="30000" dirty="0"/>
              <a:t>(2)</a:t>
            </a:r>
          </a:p>
          <a:p>
            <a:pPr marL="171450" indent="-171450">
              <a:buFont typeface="Arial" panose="020B0604020202020204" pitchFamily="34" charset="0"/>
              <a:buChar char="•"/>
            </a:pPr>
            <a:r>
              <a:rPr lang="en-US" sz="1200" i="1" dirty="0"/>
              <a:t>Work suspended in this area, pending improvement in gas prices </a:t>
            </a:r>
            <a:endParaRPr lang="en-CA" sz="1200" i="1" dirty="0"/>
          </a:p>
        </p:txBody>
      </p:sp>
      <p:sp>
        <p:nvSpPr>
          <p:cNvPr id="12" name="Freeform: Shape 11">
            <a:extLst>
              <a:ext uri="{FF2B5EF4-FFF2-40B4-BE49-F238E27FC236}">
                <a16:creationId xmlns:a16="http://schemas.microsoft.com/office/drawing/2014/main" id="{9E181142-F559-5573-5D54-F63A1820EBD0}"/>
              </a:ext>
            </a:extLst>
          </p:cNvPr>
          <p:cNvSpPr/>
          <p:nvPr/>
        </p:nvSpPr>
        <p:spPr>
          <a:xfrm>
            <a:off x="2085674" y="1221835"/>
            <a:ext cx="542925" cy="1828800"/>
          </a:xfrm>
          <a:custGeom>
            <a:avLst/>
            <a:gdLst>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266700 w 542925"/>
              <a:gd name="connsiteY20" fmla="*/ 838200 h 1828800"/>
              <a:gd name="connsiteX21" fmla="*/ 314325 w 542925"/>
              <a:gd name="connsiteY21" fmla="*/ 647700 h 1828800"/>
              <a:gd name="connsiteX22" fmla="*/ 333375 w 542925"/>
              <a:gd name="connsiteY22" fmla="*/ 361950 h 1828800"/>
              <a:gd name="connsiteX23" fmla="*/ 333375 w 542925"/>
              <a:gd name="connsiteY23" fmla="*/ 276225 h 1828800"/>
              <a:gd name="connsiteX24" fmla="*/ 333375 w 542925"/>
              <a:gd name="connsiteY24" fmla="*/ 180975 h 1828800"/>
              <a:gd name="connsiteX25" fmla="*/ 333375 w 542925"/>
              <a:gd name="connsiteY25" fmla="*/ 133350 h 1828800"/>
              <a:gd name="connsiteX26" fmla="*/ 200025 w 542925"/>
              <a:gd name="connsiteY26" fmla="*/ 0 h 1828800"/>
              <a:gd name="connsiteX27" fmla="*/ 142875 w 542925"/>
              <a:gd name="connsiteY27" fmla="*/ 47625 h 1828800"/>
              <a:gd name="connsiteX28" fmla="*/ 114300 w 542925"/>
              <a:gd name="connsiteY28" fmla="*/ 133350 h 1828800"/>
              <a:gd name="connsiteX29" fmla="*/ 66675 w 542925"/>
              <a:gd name="connsiteY29" fmla="*/ 18097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2925" h="1828800">
                <a:moveTo>
                  <a:pt x="66675" y="180975"/>
                </a:moveTo>
                <a:lnTo>
                  <a:pt x="38100" y="381000"/>
                </a:lnTo>
                <a:lnTo>
                  <a:pt x="9525" y="561975"/>
                </a:lnTo>
                <a:lnTo>
                  <a:pt x="0" y="857250"/>
                </a:lnTo>
                <a:cubicBezTo>
                  <a:pt x="3175" y="898525"/>
                  <a:pt x="5406" y="939884"/>
                  <a:pt x="9525" y="981075"/>
                </a:cubicBezTo>
                <a:cubicBezTo>
                  <a:pt x="11759" y="1003414"/>
                  <a:pt x="19050" y="1047750"/>
                  <a:pt x="19050" y="1047750"/>
                </a:cubicBezTo>
                <a:lnTo>
                  <a:pt x="85725" y="1257300"/>
                </a:lnTo>
                <a:cubicBezTo>
                  <a:pt x="106381" y="1370910"/>
                  <a:pt x="79674" y="1336974"/>
                  <a:pt x="123825" y="1381125"/>
                </a:cubicBezTo>
                <a:lnTo>
                  <a:pt x="200025" y="1562100"/>
                </a:lnTo>
                <a:lnTo>
                  <a:pt x="504825" y="1828800"/>
                </a:lnTo>
                <a:lnTo>
                  <a:pt x="514350" y="1743075"/>
                </a:lnTo>
                <a:lnTo>
                  <a:pt x="533400" y="1619250"/>
                </a:lnTo>
                <a:lnTo>
                  <a:pt x="542925" y="1533525"/>
                </a:lnTo>
                <a:lnTo>
                  <a:pt x="523875" y="1485900"/>
                </a:lnTo>
                <a:lnTo>
                  <a:pt x="457200" y="1371600"/>
                </a:lnTo>
                <a:lnTo>
                  <a:pt x="390525" y="1247775"/>
                </a:lnTo>
                <a:cubicBezTo>
                  <a:pt x="368300" y="1212850"/>
                  <a:pt x="347303" y="1177113"/>
                  <a:pt x="323850" y="1143000"/>
                </a:cubicBezTo>
                <a:cubicBezTo>
                  <a:pt x="312333" y="1126247"/>
                  <a:pt x="294842" y="1113559"/>
                  <a:pt x="285750" y="1095375"/>
                </a:cubicBezTo>
                <a:cubicBezTo>
                  <a:pt x="278510" y="1080895"/>
                  <a:pt x="279400" y="1063625"/>
                  <a:pt x="276225" y="1047750"/>
                </a:cubicBezTo>
                <a:lnTo>
                  <a:pt x="247650" y="942975"/>
                </a:lnTo>
                <a:cubicBezTo>
                  <a:pt x="267323" y="844612"/>
                  <a:pt x="266700" y="880104"/>
                  <a:pt x="266700" y="838200"/>
                </a:cubicBezTo>
                <a:lnTo>
                  <a:pt x="314325" y="647700"/>
                </a:lnTo>
                <a:cubicBezTo>
                  <a:pt x="338888" y="451193"/>
                  <a:pt x="333375" y="546495"/>
                  <a:pt x="333375" y="361950"/>
                </a:cubicBezTo>
                <a:lnTo>
                  <a:pt x="333375" y="276225"/>
                </a:lnTo>
                <a:lnTo>
                  <a:pt x="333375" y="180975"/>
                </a:lnTo>
                <a:lnTo>
                  <a:pt x="333375" y="133350"/>
                </a:lnTo>
                <a:lnTo>
                  <a:pt x="200025" y="0"/>
                </a:lnTo>
                <a:lnTo>
                  <a:pt x="142875" y="47625"/>
                </a:lnTo>
                <a:lnTo>
                  <a:pt x="114300" y="133350"/>
                </a:lnTo>
                <a:lnTo>
                  <a:pt x="66675" y="180975"/>
                </a:lnTo>
                <a:close/>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reeform: Shape 13">
            <a:extLst>
              <a:ext uri="{FF2B5EF4-FFF2-40B4-BE49-F238E27FC236}">
                <a16:creationId xmlns:a16="http://schemas.microsoft.com/office/drawing/2014/main" id="{213AEDCC-204F-7058-C0FD-7F45A4761ECD}"/>
              </a:ext>
            </a:extLst>
          </p:cNvPr>
          <p:cNvSpPr/>
          <p:nvPr/>
        </p:nvSpPr>
        <p:spPr>
          <a:xfrm rot="19799343">
            <a:off x="4232895" y="3967603"/>
            <a:ext cx="334986" cy="1644688"/>
          </a:xfrm>
          <a:custGeom>
            <a:avLst/>
            <a:gdLst>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266700 w 542925"/>
              <a:gd name="connsiteY20" fmla="*/ 838200 h 1828800"/>
              <a:gd name="connsiteX21" fmla="*/ 314325 w 542925"/>
              <a:gd name="connsiteY21" fmla="*/ 647700 h 1828800"/>
              <a:gd name="connsiteX22" fmla="*/ 333375 w 542925"/>
              <a:gd name="connsiteY22" fmla="*/ 361950 h 1828800"/>
              <a:gd name="connsiteX23" fmla="*/ 333375 w 542925"/>
              <a:gd name="connsiteY23" fmla="*/ 276225 h 1828800"/>
              <a:gd name="connsiteX24" fmla="*/ 333375 w 542925"/>
              <a:gd name="connsiteY24" fmla="*/ 180975 h 1828800"/>
              <a:gd name="connsiteX25" fmla="*/ 333375 w 542925"/>
              <a:gd name="connsiteY25" fmla="*/ 133350 h 1828800"/>
              <a:gd name="connsiteX26" fmla="*/ 200025 w 542925"/>
              <a:gd name="connsiteY26" fmla="*/ 0 h 1828800"/>
              <a:gd name="connsiteX27" fmla="*/ 142875 w 542925"/>
              <a:gd name="connsiteY27" fmla="*/ 47625 h 1828800"/>
              <a:gd name="connsiteX28" fmla="*/ 114300 w 542925"/>
              <a:gd name="connsiteY28" fmla="*/ 133350 h 1828800"/>
              <a:gd name="connsiteX29" fmla="*/ 66675 w 542925"/>
              <a:gd name="connsiteY29"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314325 w 542925"/>
              <a:gd name="connsiteY20" fmla="*/ 647700 h 1828800"/>
              <a:gd name="connsiteX21" fmla="*/ 333375 w 542925"/>
              <a:gd name="connsiteY21" fmla="*/ 361950 h 1828800"/>
              <a:gd name="connsiteX22" fmla="*/ 333375 w 542925"/>
              <a:gd name="connsiteY22" fmla="*/ 276225 h 1828800"/>
              <a:gd name="connsiteX23" fmla="*/ 333375 w 542925"/>
              <a:gd name="connsiteY23" fmla="*/ 180975 h 1828800"/>
              <a:gd name="connsiteX24" fmla="*/ 333375 w 542925"/>
              <a:gd name="connsiteY24" fmla="*/ 133350 h 1828800"/>
              <a:gd name="connsiteX25" fmla="*/ 200025 w 542925"/>
              <a:gd name="connsiteY25" fmla="*/ 0 h 1828800"/>
              <a:gd name="connsiteX26" fmla="*/ 142875 w 542925"/>
              <a:gd name="connsiteY26" fmla="*/ 47625 h 1828800"/>
              <a:gd name="connsiteX27" fmla="*/ 114300 w 542925"/>
              <a:gd name="connsiteY27" fmla="*/ 133350 h 1828800"/>
              <a:gd name="connsiteX28" fmla="*/ 66675 w 542925"/>
              <a:gd name="connsiteY28"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47650 w 542925"/>
              <a:gd name="connsiteY18" fmla="*/ 942975 h 1828800"/>
              <a:gd name="connsiteX19" fmla="*/ 314325 w 542925"/>
              <a:gd name="connsiteY19" fmla="*/ 647700 h 1828800"/>
              <a:gd name="connsiteX20" fmla="*/ 333375 w 542925"/>
              <a:gd name="connsiteY20" fmla="*/ 361950 h 1828800"/>
              <a:gd name="connsiteX21" fmla="*/ 333375 w 542925"/>
              <a:gd name="connsiteY21" fmla="*/ 276225 h 1828800"/>
              <a:gd name="connsiteX22" fmla="*/ 333375 w 542925"/>
              <a:gd name="connsiteY22" fmla="*/ 180975 h 1828800"/>
              <a:gd name="connsiteX23" fmla="*/ 333375 w 542925"/>
              <a:gd name="connsiteY23" fmla="*/ 133350 h 1828800"/>
              <a:gd name="connsiteX24" fmla="*/ 200025 w 542925"/>
              <a:gd name="connsiteY24" fmla="*/ 0 h 1828800"/>
              <a:gd name="connsiteX25" fmla="*/ 142875 w 542925"/>
              <a:gd name="connsiteY25" fmla="*/ 47625 h 1828800"/>
              <a:gd name="connsiteX26" fmla="*/ 114300 w 542925"/>
              <a:gd name="connsiteY26" fmla="*/ 133350 h 1828800"/>
              <a:gd name="connsiteX27" fmla="*/ 66675 w 542925"/>
              <a:gd name="connsiteY27"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285750 w 542925"/>
              <a:gd name="connsiteY16" fmla="*/ 1095375 h 1828800"/>
              <a:gd name="connsiteX17" fmla="*/ 247650 w 542925"/>
              <a:gd name="connsiteY17" fmla="*/ 942975 h 1828800"/>
              <a:gd name="connsiteX18" fmla="*/ 314325 w 542925"/>
              <a:gd name="connsiteY18" fmla="*/ 647700 h 1828800"/>
              <a:gd name="connsiteX19" fmla="*/ 333375 w 542925"/>
              <a:gd name="connsiteY19" fmla="*/ 361950 h 1828800"/>
              <a:gd name="connsiteX20" fmla="*/ 333375 w 542925"/>
              <a:gd name="connsiteY20" fmla="*/ 276225 h 1828800"/>
              <a:gd name="connsiteX21" fmla="*/ 333375 w 542925"/>
              <a:gd name="connsiteY21" fmla="*/ 180975 h 1828800"/>
              <a:gd name="connsiteX22" fmla="*/ 333375 w 542925"/>
              <a:gd name="connsiteY22" fmla="*/ 133350 h 1828800"/>
              <a:gd name="connsiteX23" fmla="*/ 200025 w 542925"/>
              <a:gd name="connsiteY23" fmla="*/ 0 h 1828800"/>
              <a:gd name="connsiteX24" fmla="*/ 142875 w 542925"/>
              <a:gd name="connsiteY24" fmla="*/ 47625 h 1828800"/>
              <a:gd name="connsiteX25" fmla="*/ 114300 w 542925"/>
              <a:gd name="connsiteY25" fmla="*/ 133350 h 1828800"/>
              <a:gd name="connsiteX26" fmla="*/ 66675 w 542925"/>
              <a:gd name="connsiteY26"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285750 w 542925"/>
              <a:gd name="connsiteY16" fmla="*/ 1095375 h 1828800"/>
              <a:gd name="connsiteX17" fmla="*/ 314325 w 542925"/>
              <a:gd name="connsiteY17" fmla="*/ 647700 h 1828800"/>
              <a:gd name="connsiteX18" fmla="*/ 333375 w 542925"/>
              <a:gd name="connsiteY18" fmla="*/ 361950 h 1828800"/>
              <a:gd name="connsiteX19" fmla="*/ 333375 w 542925"/>
              <a:gd name="connsiteY19" fmla="*/ 276225 h 1828800"/>
              <a:gd name="connsiteX20" fmla="*/ 333375 w 542925"/>
              <a:gd name="connsiteY20" fmla="*/ 180975 h 1828800"/>
              <a:gd name="connsiteX21" fmla="*/ 333375 w 542925"/>
              <a:gd name="connsiteY21" fmla="*/ 133350 h 1828800"/>
              <a:gd name="connsiteX22" fmla="*/ 200025 w 542925"/>
              <a:gd name="connsiteY22" fmla="*/ 0 h 1828800"/>
              <a:gd name="connsiteX23" fmla="*/ 142875 w 542925"/>
              <a:gd name="connsiteY23" fmla="*/ 47625 h 1828800"/>
              <a:gd name="connsiteX24" fmla="*/ 114300 w 542925"/>
              <a:gd name="connsiteY24" fmla="*/ 133350 h 1828800"/>
              <a:gd name="connsiteX25" fmla="*/ 66675 w 542925"/>
              <a:gd name="connsiteY25" fmla="*/ 180975 h 1828800"/>
              <a:gd name="connsiteX0" fmla="*/ 57150 w 533400"/>
              <a:gd name="connsiteY0" fmla="*/ 180975 h 1828800"/>
              <a:gd name="connsiteX1" fmla="*/ 28575 w 533400"/>
              <a:gd name="connsiteY1" fmla="*/ 381000 h 1828800"/>
              <a:gd name="connsiteX2" fmla="*/ 0 w 533400"/>
              <a:gd name="connsiteY2" fmla="*/ 561975 h 1828800"/>
              <a:gd name="connsiteX3" fmla="*/ 0 w 533400"/>
              <a:gd name="connsiteY3" fmla="*/ 981075 h 1828800"/>
              <a:gd name="connsiteX4" fmla="*/ 9525 w 533400"/>
              <a:gd name="connsiteY4" fmla="*/ 1047750 h 1828800"/>
              <a:gd name="connsiteX5" fmla="*/ 76200 w 533400"/>
              <a:gd name="connsiteY5" fmla="*/ 1257300 h 1828800"/>
              <a:gd name="connsiteX6" fmla="*/ 114300 w 533400"/>
              <a:gd name="connsiteY6" fmla="*/ 1381125 h 1828800"/>
              <a:gd name="connsiteX7" fmla="*/ 190500 w 533400"/>
              <a:gd name="connsiteY7" fmla="*/ 1562100 h 1828800"/>
              <a:gd name="connsiteX8" fmla="*/ 495300 w 533400"/>
              <a:gd name="connsiteY8" fmla="*/ 1828800 h 1828800"/>
              <a:gd name="connsiteX9" fmla="*/ 504825 w 533400"/>
              <a:gd name="connsiteY9" fmla="*/ 1743075 h 1828800"/>
              <a:gd name="connsiteX10" fmla="*/ 523875 w 533400"/>
              <a:gd name="connsiteY10" fmla="*/ 1619250 h 1828800"/>
              <a:gd name="connsiteX11" fmla="*/ 533400 w 533400"/>
              <a:gd name="connsiteY11" fmla="*/ 1533525 h 1828800"/>
              <a:gd name="connsiteX12" fmla="*/ 514350 w 533400"/>
              <a:gd name="connsiteY12" fmla="*/ 1485900 h 1828800"/>
              <a:gd name="connsiteX13" fmla="*/ 447675 w 533400"/>
              <a:gd name="connsiteY13" fmla="*/ 1371600 h 1828800"/>
              <a:gd name="connsiteX14" fmla="*/ 381000 w 533400"/>
              <a:gd name="connsiteY14" fmla="*/ 1247775 h 1828800"/>
              <a:gd name="connsiteX15" fmla="*/ 276225 w 533400"/>
              <a:gd name="connsiteY15" fmla="*/ 1095375 h 1828800"/>
              <a:gd name="connsiteX16" fmla="*/ 304800 w 533400"/>
              <a:gd name="connsiteY16" fmla="*/ 647700 h 1828800"/>
              <a:gd name="connsiteX17" fmla="*/ 323850 w 533400"/>
              <a:gd name="connsiteY17" fmla="*/ 361950 h 1828800"/>
              <a:gd name="connsiteX18" fmla="*/ 323850 w 533400"/>
              <a:gd name="connsiteY18" fmla="*/ 276225 h 1828800"/>
              <a:gd name="connsiteX19" fmla="*/ 323850 w 533400"/>
              <a:gd name="connsiteY19" fmla="*/ 180975 h 1828800"/>
              <a:gd name="connsiteX20" fmla="*/ 323850 w 533400"/>
              <a:gd name="connsiteY20" fmla="*/ 133350 h 1828800"/>
              <a:gd name="connsiteX21" fmla="*/ 190500 w 533400"/>
              <a:gd name="connsiteY21" fmla="*/ 0 h 1828800"/>
              <a:gd name="connsiteX22" fmla="*/ 133350 w 533400"/>
              <a:gd name="connsiteY22" fmla="*/ 47625 h 1828800"/>
              <a:gd name="connsiteX23" fmla="*/ 104775 w 533400"/>
              <a:gd name="connsiteY23" fmla="*/ 133350 h 1828800"/>
              <a:gd name="connsiteX24" fmla="*/ 57150 w 533400"/>
              <a:gd name="connsiteY24"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19944 w 539044"/>
              <a:gd name="connsiteY5" fmla="*/ 1381125 h 1828800"/>
              <a:gd name="connsiteX6" fmla="*/ 196144 w 539044"/>
              <a:gd name="connsiteY6" fmla="*/ 1562100 h 1828800"/>
              <a:gd name="connsiteX7" fmla="*/ 500944 w 539044"/>
              <a:gd name="connsiteY7" fmla="*/ 1828800 h 1828800"/>
              <a:gd name="connsiteX8" fmla="*/ 510469 w 539044"/>
              <a:gd name="connsiteY8" fmla="*/ 1743075 h 1828800"/>
              <a:gd name="connsiteX9" fmla="*/ 529519 w 539044"/>
              <a:gd name="connsiteY9" fmla="*/ 1619250 h 1828800"/>
              <a:gd name="connsiteX10" fmla="*/ 539044 w 539044"/>
              <a:gd name="connsiteY10" fmla="*/ 1533525 h 1828800"/>
              <a:gd name="connsiteX11" fmla="*/ 519994 w 539044"/>
              <a:gd name="connsiteY11" fmla="*/ 1485900 h 1828800"/>
              <a:gd name="connsiteX12" fmla="*/ 453319 w 539044"/>
              <a:gd name="connsiteY12" fmla="*/ 1371600 h 1828800"/>
              <a:gd name="connsiteX13" fmla="*/ 386644 w 539044"/>
              <a:gd name="connsiteY13" fmla="*/ 1247775 h 1828800"/>
              <a:gd name="connsiteX14" fmla="*/ 281869 w 539044"/>
              <a:gd name="connsiteY14" fmla="*/ 1095375 h 1828800"/>
              <a:gd name="connsiteX15" fmla="*/ 310444 w 539044"/>
              <a:gd name="connsiteY15" fmla="*/ 647700 h 1828800"/>
              <a:gd name="connsiteX16" fmla="*/ 329494 w 539044"/>
              <a:gd name="connsiteY16" fmla="*/ 361950 h 1828800"/>
              <a:gd name="connsiteX17" fmla="*/ 329494 w 539044"/>
              <a:gd name="connsiteY17" fmla="*/ 276225 h 1828800"/>
              <a:gd name="connsiteX18" fmla="*/ 329494 w 539044"/>
              <a:gd name="connsiteY18" fmla="*/ 180975 h 1828800"/>
              <a:gd name="connsiteX19" fmla="*/ 329494 w 539044"/>
              <a:gd name="connsiteY19" fmla="*/ 133350 h 1828800"/>
              <a:gd name="connsiteX20" fmla="*/ 196144 w 539044"/>
              <a:gd name="connsiteY20" fmla="*/ 0 h 1828800"/>
              <a:gd name="connsiteX21" fmla="*/ 138994 w 539044"/>
              <a:gd name="connsiteY21" fmla="*/ 47625 h 1828800"/>
              <a:gd name="connsiteX22" fmla="*/ 110419 w 539044"/>
              <a:gd name="connsiteY22" fmla="*/ 133350 h 1828800"/>
              <a:gd name="connsiteX23" fmla="*/ 62794 w 539044"/>
              <a:gd name="connsiteY23"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10469 w 539044"/>
              <a:gd name="connsiteY7" fmla="*/ 1743075 h 1828800"/>
              <a:gd name="connsiteX8" fmla="*/ 529519 w 539044"/>
              <a:gd name="connsiteY8" fmla="*/ 1619250 h 1828800"/>
              <a:gd name="connsiteX9" fmla="*/ 539044 w 539044"/>
              <a:gd name="connsiteY9" fmla="*/ 1533525 h 1828800"/>
              <a:gd name="connsiteX10" fmla="*/ 519994 w 539044"/>
              <a:gd name="connsiteY10" fmla="*/ 1485900 h 1828800"/>
              <a:gd name="connsiteX11" fmla="*/ 453319 w 539044"/>
              <a:gd name="connsiteY11" fmla="*/ 1371600 h 1828800"/>
              <a:gd name="connsiteX12" fmla="*/ 386644 w 539044"/>
              <a:gd name="connsiteY12" fmla="*/ 1247775 h 1828800"/>
              <a:gd name="connsiteX13" fmla="*/ 281869 w 539044"/>
              <a:gd name="connsiteY13" fmla="*/ 1095375 h 1828800"/>
              <a:gd name="connsiteX14" fmla="*/ 310444 w 539044"/>
              <a:gd name="connsiteY14" fmla="*/ 647700 h 1828800"/>
              <a:gd name="connsiteX15" fmla="*/ 329494 w 539044"/>
              <a:gd name="connsiteY15" fmla="*/ 361950 h 1828800"/>
              <a:gd name="connsiteX16" fmla="*/ 329494 w 539044"/>
              <a:gd name="connsiteY16" fmla="*/ 276225 h 1828800"/>
              <a:gd name="connsiteX17" fmla="*/ 329494 w 539044"/>
              <a:gd name="connsiteY17" fmla="*/ 180975 h 1828800"/>
              <a:gd name="connsiteX18" fmla="*/ 329494 w 539044"/>
              <a:gd name="connsiteY18" fmla="*/ 133350 h 1828800"/>
              <a:gd name="connsiteX19" fmla="*/ 196144 w 539044"/>
              <a:gd name="connsiteY19" fmla="*/ 0 h 1828800"/>
              <a:gd name="connsiteX20" fmla="*/ 138994 w 539044"/>
              <a:gd name="connsiteY20" fmla="*/ 47625 h 1828800"/>
              <a:gd name="connsiteX21" fmla="*/ 110419 w 539044"/>
              <a:gd name="connsiteY21" fmla="*/ 133350 h 1828800"/>
              <a:gd name="connsiteX22" fmla="*/ 62794 w 539044"/>
              <a:gd name="connsiteY22"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29519 w 539044"/>
              <a:gd name="connsiteY7" fmla="*/ 1619250 h 1828800"/>
              <a:gd name="connsiteX8" fmla="*/ 539044 w 539044"/>
              <a:gd name="connsiteY8" fmla="*/ 1533525 h 1828800"/>
              <a:gd name="connsiteX9" fmla="*/ 519994 w 539044"/>
              <a:gd name="connsiteY9" fmla="*/ 1485900 h 1828800"/>
              <a:gd name="connsiteX10" fmla="*/ 453319 w 539044"/>
              <a:gd name="connsiteY10" fmla="*/ 1371600 h 1828800"/>
              <a:gd name="connsiteX11" fmla="*/ 386644 w 539044"/>
              <a:gd name="connsiteY11" fmla="*/ 1247775 h 1828800"/>
              <a:gd name="connsiteX12" fmla="*/ 281869 w 539044"/>
              <a:gd name="connsiteY12" fmla="*/ 1095375 h 1828800"/>
              <a:gd name="connsiteX13" fmla="*/ 310444 w 539044"/>
              <a:gd name="connsiteY13" fmla="*/ 647700 h 1828800"/>
              <a:gd name="connsiteX14" fmla="*/ 329494 w 539044"/>
              <a:gd name="connsiteY14" fmla="*/ 361950 h 1828800"/>
              <a:gd name="connsiteX15" fmla="*/ 329494 w 539044"/>
              <a:gd name="connsiteY15" fmla="*/ 276225 h 1828800"/>
              <a:gd name="connsiteX16" fmla="*/ 329494 w 539044"/>
              <a:gd name="connsiteY16" fmla="*/ 180975 h 1828800"/>
              <a:gd name="connsiteX17" fmla="*/ 329494 w 539044"/>
              <a:gd name="connsiteY17" fmla="*/ 133350 h 1828800"/>
              <a:gd name="connsiteX18" fmla="*/ 196144 w 539044"/>
              <a:gd name="connsiteY18" fmla="*/ 0 h 1828800"/>
              <a:gd name="connsiteX19" fmla="*/ 138994 w 539044"/>
              <a:gd name="connsiteY19" fmla="*/ 47625 h 1828800"/>
              <a:gd name="connsiteX20" fmla="*/ 110419 w 539044"/>
              <a:gd name="connsiteY20" fmla="*/ 133350 h 1828800"/>
              <a:gd name="connsiteX21" fmla="*/ 62794 w 539044"/>
              <a:gd name="connsiteY21"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39044 w 539044"/>
              <a:gd name="connsiteY7" fmla="*/ 1533525 h 1828800"/>
              <a:gd name="connsiteX8" fmla="*/ 519994 w 539044"/>
              <a:gd name="connsiteY8" fmla="*/ 1485900 h 1828800"/>
              <a:gd name="connsiteX9" fmla="*/ 453319 w 539044"/>
              <a:gd name="connsiteY9" fmla="*/ 1371600 h 1828800"/>
              <a:gd name="connsiteX10" fmla="*/ 386644 w 539044"/>
              <a:gd name="connsiteY10" fmla="*/ 1247775 h 1828800"/>
              <a:gd name="connsiteX11" fmla="*/ 281869 w 539044"/>
              <a:gd name="connsiteY11" fmla="*/ 1095375 h 1828800"/>
              <a:gd name="connsiteX12" fmla="*/ 310444 w 539044"/>
              <a:gd name="connsiteY12" fmla="*/ 647700 h 1828800"/>
              <a:gd name="connsiteX13" fmla="*/ 329494 w 539044"/>
              <a:gd name="connsiteY13" fmla="*/ 361950 h 1828800"/>
              <a:gd name="connsiteX14" fmla="*/ 329494 w 539044"/>
              <a:gd name="connsiteY14" fmla="*/ 276225 h 1828800"/>
              <a:gd name="connsiteX15" fmla="*/ 329494 w 539044"/>
              <a:gd name="connsiteY15" fmla="*/ 180975 h 1828800"/>
              <a:gd name="connsiteX16" fmla="*/ 329494 w 539044"/>
              <a:gd name="connsiteY16" fmla="*/ 133350 h 1828800"/>
              <a:gd name="connsiteX17" fmla="*/ 196144 w 539044"/>
              <a:gd name="connsiteY17" fmla="*/ 0 h 1828800"/>
              <a:gd name="connsiteX18" fmla="*/ 138994 w 539044"/>
              <a:gd name="connsiteY18" fmla="*/ 47625 h 1828800"/>
              <a:gd name="connsiteX19" fmla="*/ 110419 w 539044"/>
              <a:gd name="connsiteY19" fmla="*/ 133350 h 1828800"/>
              <a:gd name="connsiteX20" fmla="*/ 62794 w 539044"/>
              <a:gd name="connsiteY20" fmla="*/ 180975 h 1828800"/>
              <a:gd name="connsiteX0" fmla="*/ 62794 w 519994"/>
              <a:gd name="connsiteY0" fmla="*/ 180975 h 1828800"/>
              <a:gd name="connsiteX1" fmla="*/ 34219 w 519994"/>
              <a:gd name="connsiteY1" fmla="*/ 381000 h 1828800"/>
              <a:gd name="connsiteX2" fmla="*/ 5644 w 519994"/>
              <a:gd name="connsiteY2" fmla="*/ 561975 h 1828800"/>
              <a:gd name="connsiteX3" fmla="*/ 5644 w 519994"/>
              <a:gd name="connsiteY3" fmla="*/ 981075 h 1828800"/>
              <a:gd name="connsiteX4" fmla="*/ 81844 w 519994"/>
              <a:gd name="connsiteY4" fmla="*/ 1257300 h 1828800"/>
              <a:gd name="connsiteX5" fmla="*/ 196144 w 519994"/>
              <a:gd name="connsiteY5" fmla="*/ 1562100 h 1828800"/>
              <a:gd name="connsiteX6" fmla="*/ 500944 w 519994"/>
              <a:gd name="connsiteY6" fmla="*/ 1828800 h 1828800"/>
              <a:gd name="connsiteX7" fmla="*/ 519994 w 519994"/>
              <a:gd name="connsiteY7" fmla="*/ 1485900 h 1828800"/>
              <a:gd name="connsiteX8" fmla="*/ 453319 w 519994"/>
              <a:gd name="connsiteY8" fmla="*/ 1371600 h 1828800"/>
              <a:gd name="connsiteX9" fmla="*/ 386644 w 519994"/>
              <a:gd name="connsiteY9" fmla="*/ 1247775 h 1828800"/>
              <a:gd name="connsiteX10" fmla="*/ 281869 w 519994"/>
              <a:gd name="connsiteY10" fmla="*/ 1095375 h 1828800"/>
              <a:gd name="connsiteX11" fmla="*/ 310444 w 519994"/>
              <a:gd name="connsiteY11" fmla="*/ 647700 h 1828800"/>
              <a:gd name="connsiteX12" fmla="*/ 329494 w 519994"/>
              <a:gd name="connsiteY12" fmla="*/ 361950 h 1828800"/>
              <a:gd name="connsiteX13" fmla="*/ 329494 w 519994"/>
              <a:gd name="connsiteY13" fmla="*/ 276225 h 1828800"/>
              <a:gd name="connsiteX14" fmla="*/ 329494 w 519994"/>
              <a:gd name="connsiteY14" fmla="*/ 180975 h 1828800"/>
              <a:gd name="connsiteX15" fmla="*/ 329494 w 519994"/>
              <a:gd name="connsiteY15" fmla="*/ 133350 h 1828800"/>
              <a:gd name="connsiteX16" fmla="*/ 196144 w 519994"/>
              <a:gd name="connsiteY16" fmla="*/ 0 h 1828800"/>
              <a:gd name="connsiteX17" fmla="*/ 138994 w 519994"/>
              <a:gd name="connsiteY17" fmla="*/ 47625 h 1828800"/>
              <a:gd name="connsiteX18" fmla="*/ 110419 w 519994"/>
              <a:gd name="connsiteY18" fmla="*/ 133350 h 1828800"/>
              <a:gd name="connsiteX19" fmla="*/ 62794 w 519994"/>
              <a:gd name="connsiteY19"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453319 w 500944"/>
              <a:gd name="connsiteY7" fmla="*/ 1371600 h 1828800"/>
              <a:gd name="connsiteX8" fmla="*/ 386644 w 500944"/>
              <a:gd name="connsiteY8" fmla="*/ 1247775 h 1828800"/>
              <a:gd name="connsiteX9" fmla="*/ 281869 w 500944"/>
              <a:gd name="connsiteY9" fmla="*/ 1095375 h 1828800"/>
              <a:gd name="connsiteX10" fmla="*/ 310444 w 500944"/>
              <a:gd name="connsiteY10" fmla="*/ 647700 h 1828800"/>
              <a:gd name="connsiteX11" fmla="*/ 329494 w 500944"/>
              <a:gd name="connsiteY11" fmla="*/ 361950 h 1828800"/>
              <a:gd name="connsiteX12" fmla="*/ 329494 w 500944"/>
              <a:gd name="connsiteY12" fmla="*/ 276225 h 1828800"/>
              <a:gd name="connsiteX13" fmla="*/ 329494 w 500944"/>
              <a:gd name="connsiteY13" fmla="*/ 180975 h 1828800"/>
              <a:gd name="connsiteX14" fmla="*/ 329494 w 500944"/>
              <a:gd name="connsiteY14" fmla="*/ 133350 h 1828800"/>
              <a:gd name="connsiteX15" fmla="*/ 196144 w 500944"/>
              <a:gd name="connsiteY15" fmla="*/ 0 h 1828800"/>
              <a:gd name="connsiteX16" fmla="*/ 138994 w 500944"/>
              <a:gd name="connsiteY16" fmla="*/ 47625 h 1828800"/>
              <a:gd name="connsiteX17" fmla="*/ 110419 w 500944"/>
              <a:gd name="connsiteY17" fmla="*/ 133350 h 1828800"/>
              <a:gd name="connsiteX18" fmla="*/ 62794 w 500944"/>
              <a:gd name="connsiteY18"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453319 w 500944"/>
              <a:gd name="connsiteY7" fmla="*/ 1371600 h 1828800"/>
              <a:gd name="connsiteX8" fmla="*/ 281869 w 500944"/>
              <a:gd name="connsiteY8" fmla="*/ 1095375 h 1828800"/>
              <a:gd name="connsiteX9" fmla="*/ 310444 w 500944"/>
              <a:gd name="connsiteY9" fmla="*/ 647700 h 1828800"/>
              <a:gd name="connsiteX10" fmla="*/ 329494 w 500944"/>
              <a:gd name="connsiteY10" fmla="*/ 361950 h 1828800"/>
              <a:gd name="connsiteX11" fmla="*/ 329494 w 500944"/>
              <a:gd name="connsiteY11" fmla="*/ 276225 h 1828800"/>
              <a:gd name="connsiteX12" fmla="*/ 329494 w 500944"/>
              <a:gd name="connsiteY12" fmla="*/ 180975 h 1828800"/>
              <a:gd name="connsiteX13" fmla="*/ 329494 w 500944"/>
              <a:gd name="connsiteY13" fmla="*/ 133350 h 1828800"/>
              <a:gd name="connsiteX14" fmla="*/ 196144 w 500944"/>
              <a:gd name="connsiteY14" fmla="*/ 0 h 1828800"/>
              <a:gd name="connsiteX15" fmla="*/ 138994 w 500944"/>
              <a:gd name="connsiteY15" fmla="*/ 47625 h 1828800"/>
              <a:gd name="connsiteX16" fmla="*/ 110419 w 500944"/>
              <a:gd name="connsiteY16" fmla="*/ 133350 h 1828800"/>
              <a:gd name="connsiteX17" fmla="*/ 62794 w 500944"/>
              <a:gd name="connsiteY17"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281869 w 500944"/>
              <a:gd name="connsiteY7" fmla="*/ 1095375 h 1828800"/>
              <a:gd name="connsiteX8" fmla="*/ 310444 w 500944"/>
              <a:gd name="connsiteY8" fmla="*/ 647700 h 1828800"/>
              <a:gd name="connsiteX9" fmla="*/ 329494 w 500944"/>
              <a:gd name="connsiteY9" fmla="*/ 361950 h 1828800"/>
              <a:gd name="connsiteX10" fmla="*/ 329494 w 500944"/>
              <a:gd name="connsiteY10" fmla="*/ 276225 h 1828800"/>
              <a:gd name="connsiteX11" fmla="*/ 329494 w 500944"/>
              <a:gd name="connsiteY11" fmla="*/ 180975 h 1828800"/>
              <a:gd name="connsiteX12" fmla="*/ 329494 w 500944"/>
              <a:gd name="connsiteY12" fmla="*/ 133350 h 1828800"/>
              <a:gd name="connsiteX13" fmla="*/ 196144 w 500944"/>
              <a:gd name="connsiteY13" fmla="*/ 0 h 1828800"/>
              <a:gd name="connsiteX14" fmla="*/ 138994 w 500944"/>
              <a:gd name="connsiteY14" fmla="*/ 47625 h 1828800"/>
              <a:gd name="connsiteX15" fmla="*/ 110419 w 500944"/>
              <a:gd name="connsiteY15" fmla="*/ 133350 h 1828800"/>
              <a:gd name="connsiteX16" fmla="*/ 62794 w 500944"/>
              <a:gd name="connsiteY16"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133350 w 495300"/>
              <a:gd name="connsiteY13" fmla="*/ 47625 h 1828800"/>
              <a:gd name="connsiteX14" fmla="*/ 104775 w 495300"/>
              <a:gd name="connsiteY14" fmla="*/ 133350 h 1828800"/>
              <a:gd name="connsiteX15" fmla="*/ 57150 w 495300"/>
              <a:gd name="connsiteY15"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133350 w 495300"/>
              <a:gd name="connsiteY13" fmla="*/ 47625 h 1828800"/>
              <a:gd name="connsiteX14" fmla="*/ 57150 w 495300"/>
              <a:gd name="connsiteY14"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57150 w 495300"/>
              <a:gd name="connsiteY13"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190500 w 495300"/>
              <a:gd name="connsiteY11" fmla="*/ 0 h 1828800"/>
              <a:gd name="connsiteX12" fmla="*/ 57150 w 495300"/>
              <a:gd name="connsiteY12"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190500 w 495300"/>
              <a:gd name="connsiteY10" fmla="*/ 0 h 1828800"/>
              <a:gd name="connsiteX11" fmla="*/ 57150 w 495300"/>
              <a:gd name="connsiteY11" fmla="*/ 180975 h 1828800"/>
              <a:gd name="connsiteX0" fmla="*/ 190500 w 495300"/>
              <a:gd name="connsiteY0" fmla="*/ 0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190500 w 495300"/>
              <a:gd name="connsiteY10"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323850 w 495300"/>
              <a:gd name="connsiteY7" fmla="*/ 361950 h 1828800"/>
              <a:gd name="connsiteX8" fmla="*/ 323850 w 495300"/>
              <a:gd name="connsiteY8" fmla="*/ 276225 h 1828800"/>
              <a:gd name="connsiteX9" fmla="*/ 190500 w 495300"/>
              <a:gd name="connsiteY9"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323850 w 495300"/>
              <a:gd name="connsiteY7" fmla="*/ 276225 h 1828800"/>
              <a:gd name="connsiteX8" fmla="*/ 190500 w 495300"/>
              <a:gd name="connsiteY8"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190500 w 495300"/>
              <a:gd name="connsiteY7" fmla="*/ 0 h 1828800"/>
              <a:gd name="connsiteX0" fmla="*/ 190500 w 495300"/>
              <a:gd name="connsiteY0" fmla="*/ 0 h 1828800"/>
              <a:gd name="connsiteX1" fmla="*/ 0 w 495300"/>
              <a:gd name="connsiteY1" fmla="*/ 561975 h 1828800"/>
              <a:gd name="connsiteX2" fmla="*/ 190500 w 495300"/>
              <a:gd name="connsiteY2" fmla="*/ 1562100 h 1828800"/>
              <a:gd name="connsiteX3" fmla="*/ 495300 w 495300"/>
              <a:gd name="connsiteY3" fmla="*/ 1828800 h 1828800"/>
              <a:gd name="connsiteX4" fmla="*/ 276225 w 495300"/>
              <a:gd name="connsiteY4" fmla="*/ 1095375 h 1828800"/>
              <a:gd name="connsiteX5" fmla="*/ 304800 w 495300"/>
              <a:gd name="connsiteY5" fmla="*/ 647700 h 1828800"/>
              <a:gd name="connsiteX6" fmla="*/ 190500 w 495300"/>
              <a:gd name="connsiteY6" fmla="*/ 0 h 1828800"/>
              <a:gd name="connsiteX0" fmla="*/ 190500 w 495300"/>
              <a:gd name="connsiteY0" fmla="*/ 0 h 1828800"/>
              <a:gd name="connsiteX1" fmla="*/ 0 w 495300"/>
              <a:gd name="connsiteY1" fmla="*/ 561975 h 1828800"/>
              <a:gd name="connsiteX2" fmla="*/ 495300 w 495300"/>
              <a:gd name="connsiteY2" fmla="*/ 1828800 h 1828800"/>
              <a:gd name="connsiteX3" fmla="*/ 276225 w 495300"/>
              <a:gd name="connsiteY3" fmla="*/ 1095375 h 1828800"/>
              <a:gd name="connsiteX4" fmla="*/ 304800 w 495300"/>
              <a:gd name="connsiteY4" fmla="*/ 647700 h 1828800"/>
              <a:gd name="connsiteX5" fmla="*/ 190500 w 495300"/>
              <a:gd name="connsiteY5"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304800 w 495300"/>
              <a:gd name="connsiteY4" fmla="*/ 647700 h 1828800"/>
              <a:gd name="connsiteX5" fmla="*/ 190500 w 495300"/>
              <a:gd name="connsiteY5"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190500 w 495300"/>
              <a:gd name="connsiteY4"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190500 w 495300"/>
              <a:gd name="connsiteY4" fmla="*/ 0 h 1828800"/>
              <a:gd name="connsiteX0" fmla="*/ 190500 w 495300"/>
              <a:gd name="connsiteY0" fmla="*/ 2113 h 1830913"/>
              <a:gd name="connsiteX1" fmla="*/ 0 w 495300"/>
              <a:gd name="connsiteY1" fmla="*/ 564088 h 1830913"/>
              <a:gd name="connsiteX2" fmla="*/ 495300 w 495300"/>
              <a:gd name="connsiteY2" fmla="*/ 1830913 h 1830913"/>
              <a:gd name="connsiteX3" fmla="*/ 428270 w 495300"/>
              <a:gd name="connsiteY3" fmla="*/ 968647 h 1830913"/>
              <a:gd name="connsiteX4" fmla="*/ 190500 w 495300"/>
              <a:gd name="connsiteY4" fmla="*/ 2113 h 1830913"/>
              <a:gd name="connsiteX0" fmla="*/ 191226 w 496026"/>
              <a:gd name="connsiteY0" fmla="*/ 3341 h 1832141"/>
              <a:gd name="connsiteX1" fmla="*/ 726 w 496026"/>
              <a:gd name="connsiteY1" fmla="*/ 565316 h 1832141"/>
              <a:gd name="connsiteX2" fmla="*/ 496026 w 496026"/>
              <a:gd name="connsiteY2" fmla="*/ 1832141 h 1832141"/>
              <a:gd name="connsiteX3" fmla="*/ 428996 w 496026"/>
              <a:gd name="connsiteY3" fmla="*/ 969875 h 1832141"/>
              <a:gd name="connsiteX4" fmla="*/ 191226 w 496026"/>
              <a:gd name="connsiteY4" fmla="*/ 3341 h 1832141"/>
              <a:gd name="connsiteX0" fmla="*/ 114536 w 419336"/>
              <a:gd name="connsiteY0" fmla="*/ 2729 h 1831529"/>
              <a:gd name="connsiteX1" fmla="*/ 5645 w 419336"/>
              <a:gd name="connsiteY1" fmla="*/ 628150 h 1831529"/>
              <a:gd name="connsiteX2" fmla="*/ 419336 w 419336"/>
              <a:gd name="connsiteY2" fmla="*/ 1831529 h 1831529"/>
              <a:gd name="connsiteX3" fmla="*/ 352306 w 419336"/>
              <a:gd name="connsiteY3" fmla="*/ 969263 h 1831529"/>
              <a:gd name="connsiteX4" fmla="*/ 114536 w 419336"/>
              <a:gd name="connsiteY4" fmla="*/ 2729 h 1831529"/>
              <a:gd name="connsiteX0" fmla="*/ 100269 w 424694"/>
              <a:gd name="connsiteY0" fmla="*/ 7065 h 1617416"/>
              <a:gd name="connsiteX1" fmla="*/ 11003 w 424694"/>
              <a:gd name="connsiteY1" fmla="*/ 414037 h 1617416"/>
              <a:gd name="connsiteX2" fmla="*/ 424694 w 424694"/>
              <a:gd name="connsiteY2" fmla="*/ 1617416 h 1617416"/>
              <a:gd name="connsiteX3" fmla="*/ 357664 w 424694"/>
              <a:gd name="connsiteY3" fmla="*/ 755150 h 1617416"/>
              <a:gd name="connsiteX4" fmla="*/ 100269 w 424694"/>
              <a:gd name="connsiteY4" fmla="*/ 7065 h 1617416"/>
              <a:gd name="connsiteX0" fmla="*/ 91175 w 415600"/>
              <a:gd name="connsiteY0" fmla="*/ 0 h 1610351"/>
              <a:gd name="connsiteX1" fmla="*/ 1909 w 415600"/>
              <a:gd name="connsiteY1" fmla="*/ 406972 h 1610351"/>
              <a:gd name="connsiteX2" fmla="*/ 415600 w 415600"/>
              <a:gd name="connsiteY2" fmla="*/ 1610351 h 1610351"/>
              <a:gd name="connsiteX3" fmla="*/ 348570 w 415600"/>
              <a:gd name="connsiteY3" fmla="*/ 748085 h 1610351"/>
              <a:gd name="connsiteX4" fmla="*/ 91175 w 415600"/>
              <a:gd name="connsiteY4" fmla="*/ 0 h 1610351"/>
              <a:gd name="connsiteX0" fmla="*/ 89266 w 413691"/>
              <a:gd name="connsiteY0" fmla="*/ 0 h 1610351"/>
              <a:gd name="connsiteX1" fmla="*/ 0 w 413691"/>
              <a:gd name="connsiteY1" fmla="*/ 406972 h 1610351"/>
              <a:gd name="connsiteX2" fmla="*/ 413691 w 413691"/>
              <a:gd name="connsiteY2" fmla="*/ 1610351 h 1610351"/>
              <a:gd name="connsiteX3" fmla="*/ 346661 w 413691"/>
              <a:gd name="connsiteY3" fmla="*/ 748085 h 1610351"/>
              <a:gd name="connsiteX4" fmla="*/ 89266 w 413691"/>
              <a:gd name="connsiteY4" fmla="*/ 0 h 1610351"/>
              <a:gd name="connsiteX0" fmla="*/ 0 w 339653"/>
              <a:gd name="connsiteY0" fmla="*/ 0 h 1624750"/>
              <a:gd name="connsiteX1" fmla="*/ 324425 w 339653"/>
              <a:gd name="connsiteY1" fmla="*/ 1610351 h 1624750"/>
              <a:gd name="connsiteX2" fmla="*/ 257395 w 339653"/>
              <a:gd name="connsiteY2" fmla="*/ 748085 h 1624750"/>
              <a:gd name="connsiteX3" fmla="*/ 0 w 339653"/>
              <a:gd name="connsiteY3" fmla="*/ 0 h 1624750"/>
              <a:gd name="connsiteX0" fmla="*/ 91914 w 431567"/>
              <a:gd name="connsiteY0" fmla="*/ 0 h 1624750"/>
              <a:gd name="connsiteX1" fmla="*/ 416339 w 431567"/>
              <a:gd name="connsiteY1" fmla="*/ 1610351 h 1624750"/>
              <a:gd name="connsiteX2" fmla="*/ 349309 w 431567"/>
              <a:gd name="connsiteY2" fmla="*/ 748085 h 1624750"/>
              <a:gd name="connsiteX3" fmla="*/ 91914 w 431567"/>
              <a:gd name="connsiteY3" fmla="*/ 0 h 1624750"/>
              <a:gd name="connsiteX0" fmla="*/ 139033 w 478686"/>
              <a:gd name="connsiteY0" fmla="*/ 0 h 1624750"/>
              <a:gd name="connsiteX1" fmla="*/ 463458 w 478686"/>
              <a:gd name="connsiteY1" fmla="*/ 1610351 h 1624750"/>
              <a:gd name="connsiteX2" fmla="*/ 396428 w 478686"/>
              <a:gd name="connsiteY2" fmla="*/ 748085 h 1624750"/>
              <a:gd name="connsiteX3" fmla="*/ 139033 w 478686"/>
              <a:gd name="connsiteY3" fmla="*/ 0 h 1624750"/>
              <a:gd name="connsiteX0" fmla="*/ 203828 w 463254"/>
              <a:gd name="connsiteY0" fmla="*/ 0 h 1644688"/>
              <a:gd name="connsiteX1" fmla="*/ 317853 w 463254"/>
              <a:gd name="connsiteY1" fmla="*/ 1630581 h 1644688"/>
              <a:gd name="connsiteX2" fmla="*/ 461223 w 463254"/>
              <a:gd name="connsiteY2" fmla="*/ 748085 h 1644688"/>
              <a:gd name="connsiteX3" fmla="*/ 203828 w 463254"/>
              <a:gd name="connsiteY3" fmla="*/ 0 h 1644688"/>
            </a:gdLst>
            <a:ahLst/>
            <a:cxnLst>
              <a:cxn ang="0">
                <a:pos x="connsiteX0" y="connsiteY0"/>
              </a:cxn>
              <a:cxn ang="0">
                <a:pos x="connsiteX1" y="connsiteY1"/>
              </a:cxn>
              <a:cxn ang="0">
                <a:pos x="connsiteX2" y="connsiteY2"/>
              </a:cxn>
              <a:cxn ang="0">
                <a:pos x="connsiteX3" y="connsiteY3"/>
              </a:cxn>
            </a:cxnLst>
            <a:rect l="l" t="t" r="r" b="b"/>
            <a:pathLst>
              <a:path w="463254" h="1644688">
                <a:moveTo>
                  <a:pt x="203828" y="0"/>
                </a:moveTo>
                <a:cubicBezTo>
                  <a:pt x="-112395" y="210837"/>
                  <a:pt x="-50206" y="1624172"/>
                  <a:pt x="317853" y="1630581"/>
                </a:cubicBezTo>
                <a:cubicBezTo>
                  <a:pt x="360752" y="1755262"/>
                  <a:pt x="480227" y="1019848"/>
                  <a:pt x="461223" y="748085"/>
                </a:cubicBezTo>
                <a:cubicBezTo>
                  <a:pt x="442219" y="476322"/>
                  <a:pt x="453463" y="123497"/>
                  <a:pt x="203828" y="0"/>
                </a:cubicBezTo>
                <a:close/>
              </a:path>
            </a:pathLst>
          </a:custGeom>
          <a:no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2B838BDA-BC34-5D04-4FF3-C94CB08B27EC}"/>
              </a:ext>
            </a:extLst>
          </p:cNvPr>
          <p:cNvSpPr txBox="1"/>
          <p:nvPr/>
        </p:nvSpPr>
        <p:spPr>
          <a:xfrm>
            <a:off x="956186" y="2154856"/>
            <a:ext cx="1192955"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b="1" i="1" dirty="0">
                <a:solidFill>
                  <a:schemeClr val="tx2"/>
                </a:solidFill>
              </a:rPr>
              <a:t>Foothills, natural gas</a:t>
            </a:r>
            <a:endParaRPr lang="en-CA" sz="900" b="1" i="1" dirty="0">
              <a:solidFill>
                <a:schemeClr val="tx2"/>
              </a:solidFill>
            </a:endParaRPr>
          </a:p>
        </p:txBody>
      </p:sp>
      <p:sp>
        <p:nvSpPr>
          <p:cNvPr id="16" name="TextBox 15">
            <a:extLst>
              <a:ext uri="{FF2B5EF4-FFF2-40B4-BE49-F238E27FC236}">
                <a16:creationId xmlns:a16="http://schemas.microsoft.com/office/drawing/2014/main" id="{A9C11605-AF4C-3EA9-2077-4E5B1D452CBE}"/>
              </a:ext>
            </a:extLst>
          </p:cNvPr>
          <p:cNvSpPr txBox="1"/>
          <p:nvPr/>
        </p:nvSpPr>
        <p:spPr>
          <a:xfrm>
            <a:off x="2561003" y="4211396"/>
            <a:ext cx="129394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b="1" i="1" dirty="0">
                <a:solidFill>
                  <a:schemeClr val="tx2"/>
                </a:solidFill>
              </a:rPr>
              <a:t>Foothills, light oil  play </a:t>
            </a:r>
            <a:endParaRPr lang="en-CA" sz="900" b="1" i="1" dirty="0">
              <a:solidFill>
                <a:schemeClr val="tx2"/>
              </a:solidFill>
            </a:endParaRPr>
          </a:p>
        </p:txBody>
      </p:sp>
      <p:sp>
        <p:nvSpPr>
          <p:cNvPr id="17" name="Arrow: Right 16">
            <a:extLst>
              <a:ext uri="{FF2B5EF4-FFF2-40B4-BE49-F238E27FC236}">
                <a16:creationId xmlns:a16="http://schemas.microsoft.com/office/drawing/2014/main" id="{CEA9425F-4E0F-4C0B-C128-1F2E343CEB65}"/>
              </a:ext>
            </a:extLst>
          </p:cNvPr>
          <p:cNvSpPr/>
          <p:nvPr/>
        </p:nvSpPr>
        <p:spPr>
          <a:xfrm rot="20304219" flipH="1" flipV="1">
            <a:off x="4653058" y="4081534"/>
            <a:ext cx="1129675" cy="28168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Arrow: Right 17">
            <a:extLst>
              <a:ext uri="{FF2B5EF4-FFF2-40B4-BE49-F238E27FC236}">
                <a16:creationId xmlns:a16="http://schemas.microsoft.com/office/drawing/2014/main" id="{DB12E7CB-E1C8-4372-86E6-42A115F5F22E}"/>
              </a:ext>
            </a:extLst>
          </p:cNvPr>
          <p:cNvSpPr/>
          <p:nvPr/>
        </p:nvSpPr>
        <p:spPr>
          <a:xfrm rot="20302434" flipV="1">
            <a:off x="1132250" y="2614454"/>
            <a:ext cx="978408" cy="28168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 name="Picture 19">
            <a:extLst>
              <a:ext uri="{FF2B5EF4-FFF2-40B4-BE49-F238E27FC236}">
                <a16:creationId xmlns:a16="http://schemas.microsoft.com/office/drawing/2014/main" id="{64B9D738-9774-A1A2-9EBE-5EAFED549685}"/>
              </a:ext>
            </a:extLst>
          </p:cNvPr>
          <p:cNvPicPr>
            <a:picLocks noChangeAspect="1"/>
          </p:cNvPicPr>
          <p:nvPr/>
        </p:nvPicPr>
        <p:blipFill>
          <a:blip r:embed="rId4"/>
          <a:stretch>
            <a:fillRect/>
          </a:stretch>
        </p:blipFill>
        <p:spPr>
          <a:xfrm>
            <a:off x="4235072" y="777260"/>
            <a:ext cx="2511048" cy="2187797"/>
          </a:xfrm>
          <a:prstGeom prst="rect">
            <a:avLst/>
          </a:prstGeom>
        </p:spPr>
      </p:pic>
      <p:sp>
        <p:nvSpPr>
          <p:cNvPr id="26" name="TextBox 25">
            <a:extLst>
              <a:ext uri="{FF2B5EF4-FFF2-40B4-BE49-F238E27FC236}">
                <a16:creationId xmlns:a16="http://schemas.microsoft.com/office/drawing/2014/main" id="{98BB824C-BC52-868A-8212-7F475ACBC3BD}"/>
              </a:ext>
            </a:extLst>
          </p:cNvPr>
          <p:cNvSpPr txBox="1"/>
          <p:nvPr/>
        </p:nvSpPr>
        <p:spPr>
          <a:xfrm>
            <a:off x="4947673" y="919911"/>
            <a:ext cx="1463862" cy="400110"/>
          </a:xfrm>
          <a:prstGeom prst="rect">
            <a:avLst/>
          </a:prstGeom>
          <a:noFill/>
        </p:spPr>
        <p:txBody>
          <a:bodyPr wrap="none" rtlCol="0">
            <a:spAutoFit/>
          </a:bodyPr>
          <a:lstStyle/>
          <a:p>
            <a:r>
              <a:rPr lang="en-CA" sz="1000" dirty="0"/>
              <a:t>Pincher Creek structures</a:t>
            </a:r>
          </a:p>
          <a:p>
            <a:r>
              <a:rPr lang="en-CA" sz="1000" dirty="0"/>
              <a:t>01-11 vertical well</a:t>
            </a:r>
          </a:p>
        </p:txBody>
      </p:sp>
      <p:pic>
        <p:nvPicPr>
          <p:cNvPr id="31" name="Picture 30">
            <a:extLst>
              <a:ext uri="{FF2B5EF4-FFF2-40B4-BE49-F238E27FC236}">
                <a16:creationId xmlns:a16="http://schemas.microsoft.com/office/drawing/2014/main" id="{FA31F490-E9C0-B5FE-E6F3-E6FDBE359744}"/>
              </a:ext>
            </a:extLst>
          </p:cNvPr>
          <p:cNvPicPr>
            <a:picLocks noChangeAspect="1"/>
          </p:cNvPicPr>
          <p:nvPr/>
        </p:nvPicPr>
        <p:blipFill>
          <a:blip r:embed="rId5"/>
          <a:stretch>
            <a:fillRect/>
          </a:stretch>
        </p:blipFill>
        <p:spPr>
          <a:xfrm>
            <a:off x="5679604" y="3228235"/>
            <a:ext cx="4237205" cy="2655675"/>
          </a:xfrm>
          <a:prstGeom prst="rect">
            <a:avLst/>
          </a:prstGeom>
          <a:ln>
            <a:solidFill>
              <a:schemeClr val="tx1"/>
            </a:solidFill>
          </a:ln>
        </p:spPr>
      </p:pic>
      <p:sp>
        <p:nvSpPr>
          <p:cNvPr id="32" name="TextBox 31">
            <a:extLst>
              <a:ext uri="{FF2B5EF4-FFF2-40B4-BE49-F238E27FC236}">
                <a16:creationId xmlns:a16="http://schemas.microsoft.com/office/drawing/2014/main" id="{A5F66A07-9C74-FF83-CE00-49413B0F9172}"/>
              </a:ext>
            </a:extLst>
          </p:cNvPr>
          <p:cNvSpPr txBox="1"/>
          <p:nvPr/>
        </p:nvSpPr>
        <p:spPr>
          <a:xfrm>
            <a:off x="6236862" y="3285682"/>
            <a:ext cx="2341667" cy="307777"/>
          </a:xfrm>
          <a:prstGeom prst="rect">
            <a:avLst/>
          </a:prstGeom>
          <a:solidFill>
            <a:schemeClr val="bg1"/>
          </a:solidFill>
        </p:spPr>
        <p:txBody>
          <a:bodyPr wrap="none" rtlCol="0">
            <a:spAutoFit/>
          </a:bodyPr>
          <a:lstStyle/>
          <a:p>
            <a:r>
              <a:rPr lang="en-US" sz="1400" b="1" dirty="0"/>
              <a:t>Stolberg fractured Cardium</a:t>
            </a:r>
            <a:r>
              <a:rPr lang="en-US" sz="1400" baseline="30000" dirty="0"/>
              <a:t>(1)</a:t>
            </a:r>
            <a:endParaRPr lang="en-CA" sz="1400" baseline="30000" dirty="0"/>
          </a:p>
        </p:txBody>
      </p:sp>
      <p:sp>
        <p:nvSpPr>
          <p:cNvPr id="33" name="TextBox 32">
            <a:extLst>
              <a:ext uri="{FF2B5EF4-FFF2-40B4-BE49-F238E27FC236}">
                <a16:creationId xmlns:a16="http://schemas.microsoft.com/office/drawing/2014/main" id="{F2F05866-D410-698C-B446-E34E3982370B}"/>
              </a:ext>
            </a:extLst>
          </p:cNvPr>
          <p:cNvSpPr txBox="1"/>
          <p:nvPr/>
        </p:nvSpPr>
        <p:spPr>
          <a:xfrm>
            <a:off x="6826501" y="788322"/>
            <a:ext cx="3096895" cy="1938992"/>
          </a:xfrm>
          <a:prstGeom prst="rect">
            <a:avLst/>
          </a:prstGeom>
          <a:solidFill>
            <a:schemeClr val="bg1"/>
          </a:solidFill>
          <a:ln>
            <a:noFill/>
          </a:ln>
          <a:effectLst>
            <a:outerShdw blurRad="50800" dist="38100" dir="5400000" algn="t" rotWithShape="0">
              <a:prstClr val="black">
                <a:alpha val="40000"/>
              </a:prstClr>
            </a:outerShdw>
          </a:effectLst>
        </p:spPr>
        <p:txBody>
          <a:bodyPr wrap="square" rtlCol="0">
            <a:spAutoFit/>
          </a:bodyPr>
          <a:lstStyle>
            <a:defPPr>
              <a:defRPr lang="en-US"/>
            </a:defPPr>
            <a:lvl1pPr marL="171450" indent="-171450">
              <a:buFont typeface="Arial" panose="020B0604020202020204" pitchFamily="34" charset="0"/>
              <a:buChar char="•"/>
              <a:defRPr sz="1200" i="1"/>
            </a:lvl1pPr>
          </a:lstStyle>
          <a:p>
            <a:r>
              <a:rPr lang="en-US" dirty="0"/>
              <a:t>Fractured reservoirs in leading fold structures yield exceptional results</a:t>
            </a:r>
          </a:p>
          <a:p>
            <a:r>
              <a:rPr lang="en-US" dirty="0"/>
              <a:t>In a report by TD issued during the Stolberg drilling (2010), analysts concluded these to be the most economic Cardium wells in the basin at that time.</a:t>
            </a:r>
          </a:p>
          <a:p>
            <a:r>
              <a:rPr lang="en-US" dirty="0"/>
              <a:t>Pincher Creek structure is significantly larger and has higher reservoir pressure than Stolberg</a:t>
            </a:r>
          </a:p>
          <a:p>
            <a:r>
              <a:rPr lang="en-US" dirty="0"/>
              <a:t>40-50 API oil</a:t>
            </a:r>
          </a:p>
        </p:txBody>
      </p:sp>
      <p:sp>
        <p:nvSpPr>
          <p:cNvPr id="34" name="TextBox 33">
            <a:extLst>
              <a:ext uri="{FF2B5EF4-FFF2-40B4-BE49-F238E27FC236}">
                <a16:creationId xmlns:a16="http://schemas.microsoft.com/office/drawing/2014/main" id="{2A040A1C-20D5-6E4A-42E1-42B7E7DF8F49}"/>
              </a:ext>
            </a:extLst>
          </p:cNvPr>
          <p:cNvSpPr txBox="1"/>
          <p:nvPr/>
        </p:nvSpPr>
        <p:spPr>
          <a:xfrm>
            <a:off x="6718772" y="5252667"/>
            <a:ext cx="1322798" cy="307777"/>
          </a:xfrm>
          <a:prstGeom prst="rect">
            <a:avLst/>
          </a:prstGeom>
          <a:noFill/>
        </p:spPr>
        <p:txBody>
          <a:bodyPr wrap="none" rtlCol="0">
            <a:spAutoFit/>
          </a:bodyPr>
          <a:lstStyle/>
          <a:p>
            <a:r>
              <a:rPr lang="en-US" sz="1400" dirty="0">
                <a:solidFill>
                  <a:srgbClr val="00B050"/>
                </a:solidFill>
              </a:rPr>
              <a:t>5.7 million bbls</a:t>
            </a:r>
            <a:endParaRPr lang="en-CA" sz="1400" dirty="0">
              <a:solidFill>
                <a:srgbClr val="00B050"/>
              </a:solidFill>
            </a:endParaRPr>
          </a:p>
        </p:txBody>
      </p:sp>
      <p:sp>
        <p:nvSpPr>
          <p:cNvPr id="35" name="Arrow: Right 34">
            <a:extLst>
              <a:ext uri="{FF2B5EF4-FFF2-40B4-BE49-F238E27FC236}">
                <a16:creationId xmlns:a16="http://schemas.microsoft.com/office/drawing/2014/main" id="{84B92BD8-DF72-CD3B-6F28-74B55A1C1046}"/>
              </a:ext>
            </a:extLst>
          </p:cNvPr>
          <p:cNvSpPr/>
          <p:nvPr/>
        </p:nvSpPr>
        <p:spPr>
          <a:xfrm rot="8014009" flipV="1">
            <a:off x="4059743" y="3575488"/>
            <a:ext cx="978408" cy="28168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TextBox 35">
            <a:extLst>
              <a:ext uri="{FF2B5EF4-FFF2-40B4-BE49-F238E27FC236}">
                <a16:creationId xmlns:a16="http://schemas.microsoft.com/office/drawing/2014/main" id="{365FA7F4-4C38-DF95-22AF-0DBAD8DA7A2D}"/>
              </a:ext>
            </a:extLst>
          </p:cNvPr>
          <p:cNvSpPr txBox="1"/>
          <p:nvPr/>
        </p:nvSpPr>
        <p:spPr>
          <a:xfrm>
            <a:off x="5404340" y="524892"/>
            <a:ext cx="627031" cy="307777"/>
          </a:xfrm>
          <a:prstGeom prst="rect">
            <a:avLst/>
          </a:prstGeom>
          <a:noFill/>
        </p:spPr>
        <p:txBody>
          <a:bodyPr wrap="none" rtlCol="0">
            <a:spAutoFit/>
          </a:bodyPr>
          <a:lstStyle/>
          <a:p>
            <a:r>
              <a:rPr lang="en-US" sz="1400" b="1" dirty="0"/>
              <a:t>Play 3</a:t>
            </a:r>
            <a:endParaRPr lang="en-CA" sz="1400" b="1" dirty="0"/>
          </a:p>
        </p:txBody>
      </p:sp>
      <p:sp>
        <p:nvSpPr>
          <p:cNvPr id="7" name="Slide Number Placeholder 1">
            <a:extLst>
              <a:ext uri="{FF2B5EF4-FFF2-40B4-BE49-F238E27FC236}">
                <a16:creationId xmlns:a16="http://schemas.microsoft.com/office/drawing/2014/main" id="{C8DA1185-603F-64FD-1DC8-FEFE6ED89873}"/>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13</a:t>
            </a:fld>
            <a:endParaRPr lang="en-CA" dirty="0"/>
          </a:p>
        </p:txBody>
      </p:sp>
      <p:sp>
        <p:nvSpPr>
          <p:cNvPr id="2" name="TextBox 1">
            <a:extLst>
              <a:ext uri="{FF2B5EF4-FFF2-40B4-BE49-F238E27FC236}">
                <a16:creationId xmlns:a16="http://schemas.microsoft.com/office/drawing/2014/main" id="{A6C7D867-3C7C-19E8-50C2-EC64F5D84FD4}"/>
              </a:ext>
            </a:extLst>
          </p:cNvPr>
          <p:cNvSpPr txBox="1"/>
          <p:nvPr/>
        </p:nvSpPr>
        <p:spPr>
          <a:xfrm>
            <a:off x="338590" y="6277667"/>
            <a:ext cx="7129010" cy="646331"/>
          </a:xfrm>
          <a:prstGeom prst="rect">
            <a:avLst/>
          </a:prstGeom>
          <a:noFill/>
        </p:spPr>
        <p:txBody>
          <a:bodyPr wrap="square" rtlCol="0">
            <a:spAutoFit/>
          </a:bodyPr>
          <a:lstStyle/>
          <a:p>
            <a:pPr marL="228600" indent="-228600">
              <a:buAutoNum type="arabicParenBoth"/>
            </a:pPr>
            <a:r>
              <a:rPr lang="en-US" sz="900" dirty="0"/>
              <a:t>Oil production forward projections are mathematical fits of current and historic production and declined to an acceptable minimum production level; these numbers should not be interpreted as reserves of such fields and they are estimates only.</a:t>
            </a:r>
          </a:p>
          <a:p>
            <a:pPr marL="228600" indent="-228600">
              <a:buAutoNum type="arabicParenBoth"/>
            </a:pPr>
            <a:r>
              <a:rPr lang="en-US" sz="900" dirty="0"/>
              <a:t>The range of 8 to 15 Bcf, is based on TPP reserves as listed in the Deloitte Report (as defined herein). For more information about the Deloitte Report, please refer to “Advisories – Oil and Gas Advisories – Drilling Locations”</a:t>
            </a:r>
            <a:r>
              <a:rPr lang="en-US" sz="900" b="1" dirty="0"/>
              <a:t>.</a:t>
            </a:r>
          </a:p>
        </p:txBody>
      </p:sp>
    </p:spTree>
    <p:extLst>
      <p:ext uri="{BB962C8B-B14F-4D97-AF65-F5344CB8AC3E}">
        <p14:creationId xmlns:p14="http://schemas.microsoft.com/office/powerpoint/2010/main" val="412697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n aerial view of a field with snow&#10;&#10;AI-generated content may be incorrect.">
            <a:extLst>
              <a:ext uri="{FF2B5EF4-FFF2-40B4-BE49-F238E27FC236}">
                <a16:creationId xmlns:a16="http://schemas.microsoft.com/office/drawing/2014/main" id="{2975FE55-9093-1C93-4E8E-7B696FE83353}"/>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l="7299"/>
          <a:stretch/>
        </p:blipFill>
        <p:spPr>
          <a:xfrm>
            <a:off x="0" y="1381760"/>
            <a:ext cx="10009762" cy="6073786"/>
          </a:xfrm>
          <a:prstGeom prst="rect">
            <a:avLst/>
          </a:prstGeom>
        </p:spPr>
      </p:pic>
      <p:sp>
        <p:nvSpPr>
          <p:cNvPr id="3" name="Text Placeholder 2">
            <a:extLst>
              <a:ext uri="{FF2B5EF4-FFF2-40B4-BE49-F238E27FC236}">
                <a16:creationId xmlns:a16="http://schemas.microsoft.com/office/drawing/2014/main" id="{534C01AA-FE14-4447-F4B7-1E92E66F05C3}"/>
              </a:ext>
            </a:extLst>
          </p:cNvPr>
          <p:cNvSpPr txBox="1">
            <a:spLocks/>
          </p:cNvSpPr>
          <p:nvPr/>
        </p:nvSpPr>
        <p:spPr>
          <a:xfrm>
            <a:off x="181274" y="107237"/>
            <a:ext cx="8224171" cy="3479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Anticipated use of proceeds from recent financing &amp; income</a:t>
            </a:r>
            <a:endParaRPr lang="en-US" sz="2400" i="1" dirty="0">
              <a:solidFill>
                <a:schemeClr val="accent5">
                  <a:lumMod val="75000"/>
                </a:schemeClr>
              </a:solidFill>
              <a:highlight>
                <a:srgbClr val="FFFF00"/>
              </a:highlight>
            </a:endParaRPr>
          </a:p>
        </p:txBody>
      </p:sp>
      <p:sp>
        <p:nvSpPr>
          <p:cNvPr id="4" name="Rectangle 3">
            <a:extLst>
              <a:ext uri="{FF2B5EF4-FFF2-40B4-BE49-F238E27FC236}">
                <a16:creationId xmlns:a16="http://schemas.microsoft.com/office/drawing/2014/main" id="{C19E7021-F18D-86F5-DEC2-0D94EB1476A4}"/>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Slide Number Placeholder 1">
            <a:extLst>
              <a:ext uri="{FF2B5EF4-FFF2-40B4-BE49-F238E27FC236}">
                <a16:creationId xmlns:a16="http://schemas.microsoft.com/office/drawing/2014/main" id="{38B1B63F-29F6-A1A1-80C6-9A92EAE29886}"/>
              </a:ext>
            </a:extLst>
          </p:cNvPr>
          <p:cNvSpPr txBox="1">
            <a:spLocks/>
          </p:cNvSpPr>
          <p:nvPr/>
        </p:nvSpPr>
        <p:spPr>
          <a:xfrm>
            <a:off x="7746622" y="7167091"/>
            <a:ext cx="2263140" cy="402483"/>
          </a:xfrm>
          <a:prstGeom prst="rect">
            <a:avLst/>
          </a:prstGeom>
        </p:spPr>
        <p:txBody>
          <a:bodyPr vert="horz" lIns="91440" tIns="45720" rIns="91440" bIns="45720" rtlCol="0" anchor="ctr"/>
          <a:lstStyle>
            <a:defPPr>
              <a:defRPr lang="en-US"/>
            </a:defPPr>
            <a:lvl1pPr marL="0" algn="r" defTabSz="457200" rtl="0" eaLnBrk="1" latinLnBrk="0" hangingPunct="1">
              <a:defRPr sz="13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3345608-4A28-4D52-8C69-3DAC933EBBD8}" type="slidenum">
              <a:rPr lang="en-CA" smtClean="0"/>
              <a:pPr/>
              <a:t>14</a:t>
            </a:fld>
            <a:endParaRPr lang="en-CA" dirty="0"/>
          </a:p>
        </p:txBody>
      </p:sp>
      <p:pic>
        <p:nvPicPr>
          <p:cNvPr id="15" name="Picture 14" descr="A picture containing graphics, graphic design, font, text&#10;&#10;Description automatically generated">
            <a:extLst>
              <a:ext uri="{FF2B5EF4-FFF2-40B4-BE49-F238E27FC236}">
                <a16:creationId xmlns:a16="http://schemas.microsoft.com/office/drawing/2014/main" id="{5F220271-F563-C79C-7532-0B33E9810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2" name="TextBox 1">
            <a:extLst>
              <a:ext uri="{FF2B5EF4-FFF2-40B4-BE49-F238E27FC236}">
                <a16:creationId xmlns:a16="http://schemas.microsoft.com/office/drawing/2014/main" id="{20B27B74-2270-145A-D4A5-540EEA826B4F}"/>
              </a:ext>
            </a:extLst>
          </p:cNvPr>
          <p:cNvSpPr txBox="1"/>
          <p:nvPr/>
        </p:nvSpPr>
        <p:spPr>
          <a:xfrm>
            <a:off x="320757" y="780675"/>
            <a:ext cx="9368248" cy="4278094"/>
          </a:xfrm>
          <a:prstGeom prst="rect">
            <a:avLst/>
          </a:prstGeom>
          <a:solidFill>
            <a:schemeClr val="bg1">
              <a:alpha val="70000"/>
            </a:schemeClr>
          </a:solidFill>
        </p:spPr>
        <p:txBody>
          <a:bodyPr wrap="square" rtlCol="0">
            <a:spAutoFit/>
          </a:bodyPr>
          <a:lstStyle/>
          <a:p>
            <a:r>
              <a:rPr lang="en-CA" sz="1600" b="1" dirty="0"/>
              <a:t>Q1, 2025</a:t>
            </a:r>
          </a:p>
          <a:p>
            <a:pPr marL="285750" indent="-285750">
              <a:buFont typeface="Arial" panose="020B0604020202020204" pitchFamily="34" charset="0"/>
              <a:buChar char="•"/>
            </a:pPr>
            <a:r>
              <a:rPr lang="en-CA" sz="1600" b="1" dirty="0"/>
              <a:t>spud vertical HZ</a:t>
            </a:r>
          </a:p>
          <a:p>
            <a:pPr marL="285750" indent="-285750">
              <a:buFont typeface="Arial" panose="020B0604020202020204" pitchFamily="34" charset="0"/>
              <a:buChar char="•"/>
            </a:pPr>
            <a:r>
              <a:rPr lang="en-CA" sz="1600" b="1" dirty="0"/>
              <a:t>Approximate cost of $5.5 million to drill, complete and equip</a:t>
            </a:r>
          </a:p>
          <a:p>
            <a:endParaRPr lang="en-CA" sz="1600" b="1" dirty="0"/>
          </a:p>
          <a:p>
            <a:r>
              <a:rPr lang="en-CA" sz="1600" b="1" dirty="0"/>
              <a:t>Q2-Q3, 2025</a:t>
            </a:r>
          </a:p>
          <a:p>
            <a:pPr marL="285750" indent="-285750">
              <a:buFont typeface="Arial" panose="020B0604020202020204" pitchFamily="34" charset="0"/>
              <a:buChar char="•"/>
            </a:pPr>
            <a:r>
              <a:rPr lang="en-CA" sz="1600" b="1" dirty="0"/>
              <a:t>1-2 well workovers/recompletions</a:t>
            </a:r>
          </a:p>
          <a:p>
            <a:endParaRPr lang="en-CA" sz="1600" b="1" dirty="0"/>
          </a:p>
          <a:p>
            <a:r>
              <a:rPr lang="en-CA" sz="1600" b="1" dirty="0"/>
              <a:t>Q3-Q4, 2025</a:t>
            </a:r>
          </a:p>
          <a:p>
            <a:pPr marL="285750" indent="-285750">
              <a:buFont typeface="Arial" panose="020B0604020202020204" pitchFamily="34" charset="0"/>
              <a:buChar char="•"/>
            </a:pPr>
            <a:r>
              <a:rPr lang="en-CA" sz="1600" b="1" dirty="0"/>
              <a:t>Pending Board Approval and budgetary constraints, execute one new well</a:t>
            </a:r>
          </a:p>
          <a:p>
            <a:pPr marL="285750" indent="-285750">
              <a:buFont typeface="Arial" panose="020B0604020202020204" pitchFamily="34" charset="0"/>
              <a:buChar char="•"/>
            </a:pPr>
            <a:endParaRPr lang="en-CA" sz="1600" b="1" dirty="0"/>
          </a:p>
          <a:p>
            <a:r>
              <a:rPr lang="en-CA" sz="1600" b="1" dirty="0"/>
              <a:t>2025 +</a:t>
            </a:r>
          </a:p>
          <a:p>
            <a:pPr marL="285750" indent="-285750">
              <a:buFont typeface="Arial" panose="020B0604020202020204" pitchFamily="34" charset="0"/>
              <a:buChar char="•"/>
            </a:pPr>
            <a:r>
              <a:rPr lang="en-CA" sz="1600" b="1" dirty="0"/>
              <a:t>Intermittent drilling program targeting regional resource play and sweet spots (fracture fairways) in the upper Banff Play</a:t>
            </a:r>
          </a:p>
          <a:p>
            <a:pPr marL="285750" indent="-285750">
              <a:buFont typeface="Arial" panose="020B0604020202020204" pitchFamily="34" charset="0"/>
              <a:buChar char="•"/>
            </a:pPr>
            <a:r>
              <a:rPr lang="en-CA" sz="1600" b="1" dirty="0"/>
              <a:t>Continue to exploit lower Banff A and B and Big Valley reservoirs along known faulted fairways (some lower Banff wells are anticipated to exceed 500 </a:t>
            </a:r>
            <a:r>
              <a:rPr lang="en-CA" sz="1600" b="1" dirty="0" err="1"/>
              <a:t>Mbbl</a:t>
            </a:r>
            <a:r>
              <a:rPr lang="en-CA" sz="1600" b="1" dirty="0"/>
              <a:t> of production</a:t>
            </a:r>
          </a:p>
          <a:p>
            <a:pPr marL="285750" indent="-285750">
              <a:buFont typeface="Arial" panose="020B0604020202020204" pitchFamily="34" charset="0"/>
              <a:buChar char="•"/>
            </a:pPr>
            <a:r>
              <a:rPr lang="en-CA" sz="1600" b="1" dirty="0"/>
              <a:t>Gas flood lower Banff play with upper Banff associated gas, for enhanced recovery (this scheme is in approval process with regulators)</a:t>
            </a:r>
          </a:p>
        </p:txBody>
      </p:sp>
    </p:spTree>
    <p:extLst>
      <p:ext uri="{BB962C8B-B14F-4D97-AF65-F5344CB8AC3E}">
        <p14:creationId xmlns:p14="http://schemas.microsoft.com/office/powerpoint/2010/main" val="114038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3D0D5-9654-446F-E685-40D2F77D7E1B}"/>
              </a:ext>
            </a:extLst>
          </p:cNvPr>
          <p:cNvSpPr>
            <a:spLocks noGrp="1"/>
          </p:cNvSpPr>
          <p:nvPr>
            <p:ph type="sldNum" sz="quarter" idx="12"/>
          </p:nvPr>
        </p:nvSpPr>
        <p:spPr/>
        <p:txBody>
          <a:bodyPr/>
          <a:lstStyle/>
          <a:p>
            <a:fld id="{53345608-4A28-4D52-8C69-3DAC933EBBD8}" type="slidenum">
              <a:rPr lang="en-CA" smtClean="0"/>
              <a:t>15</a:t>
            </a:fld>
            <a:endParaRPr lang="en-CA" dirty="0"/>
          </a:p>
        </p:txBody>
      </p:sp>
      <p:sp>
        <p:nvSpPr>
          <p:cNvPr id="3" name="Text Placeholder 2">
            <a:extLst>
              <a:ext uri="{FF2B5EF4-FFF2-40B4-BE49-F238E27FC236}">
                <a16:creationId xmlns:a16="http://schemas.microsoft.com/office/drawing/2014/main" id="{471A4E7A-91BD-4A24-72AA-192FB4337949}"/>
              </a:ext>
            </a:extLst>
          </p:cNvPr>
          <p:cNvSpPr txBox="1">
            <a:spLocks/>
          </p:cNvSpPr>
          <p:nvPr/>
        </p:nvSpPr>
        <p:spPr>
          <a:xfrm>
            <a:off x="181274" y="107237"/>
            <a:ext cx="8224171" cy="34796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Why Invest in Tuktu?</a:t>
            </a:r>
            <a:endParaRPr lang="en-US" sz="2400" i="1" dirty="0">
              <a:solidFill>
                <a:schemeClr val="accent1">
                  <a:lumMod val="75000"/>
                </a:schemeClr>
              </a:solidFill>
              <a:highlight>
                <a:srgbClr val="FFFF00"/>
              </a:highlight>
            </a:endParaRPr>
          </a:p>
        </p:txBody>
      </p:sp>
      <p:sp>
        <p:nvSpPr>
          <p:cNvPr id="4" name="Rectangle 3">
            <a:extLst>
              <a:ext uri="{FF2B5EF4-FFF2-40B4-BE49-F238E27FC236}">
                <a16:creationId xmlns:a16="http://schemas.microsoft.com/office/drawing/2014/main" id="{AF1EB47E-C368-FC7E-1318-35E9D5BC0703}"/>
              </a:ext>
            </a:extLst>
          </p:cNvPr>
          <p:cNvSpPr/>
          <p:nvPr/>
        </p:nvSpPr>
        <p:spPr>
          <a:xfrm>
            <a:off x="76200" y="496077"/>
            <a:ext cx="8439150" cy="45719"/>
          </a:xfrm>
          <a:prstGeom prst="rect">
            <a:avLst/>
          </a:prstGeom>
          <a:gradFill flip="none" rotWithShape="1">
            <a:gsLst>
              <a:gs pos="0">
                <a:srgbClr val="233E6F"/>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descr="A picture containing graphics, graphic design, font, text&#10;&#10;Description automatically generated">
            <a:extLst>
              <a:ext uri="{FF2B5EF4-FFF2-40B4-BE49-F238E27FC236}">
                <a16:creationId xmlns:a16="http://schemas.microsoft.com/office/drawing/2014/main" id="{2E367EC5-FF46-B522-8DC1-F710BCACB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7" name="TextBox 6">
            <a:extLst>
              <a:ext uri="{FF2B5EF4-FFF2-40B4-BE49-F238E27FC236}">
                <a16:creationId xmlns:a16="http://schemas.microsoft.com/office/drawing/2014/main" id="{35AD5CB4-9F4E-8959-F17C-A68C0E5D801F}"/>
              </a:ext>
            </a:extLst>
          </p:cNvPr>
          <p:cNvSpPr txBox="1"/>
          <p:nvPr/>
        </p:nvSpPr>
        <p:spPr>
          <a:xfrm>
            <a:off x="181274" y="961968"/>
            <a:ext cx="9668198" cy="4298613"/>
          </a:xfrm>
          <a:prstGeom prst="rect">
            <a:avLst/>
          </a:prstGeom>
          <a:noFill/>
        </p:spPr>
        <p:txBody>
          <a:bodyPr wrap="square" rtlCol="0">
            <a:spAutoFit/>
          </a:bodyPr>
          <a:lstStyle/>
          <a:p>
            <a:pPr marL="285750" indent="-285750">
              <a:spcAft>
                <a:spcPts val="500"/>
              </a:spcAft>
              <a:buFont typeface="Wingdings" panose="05000000000000000000" pitchFamily="2" charset="2"/>
              <a:buChar char="Ø"/>
            </a:pPr>
            <a:r>
              <a:rPr lang="en-US" sz="2000" b="1" dirty="0"/>
              <a:t>Proven management team with history of exploiting new light oil play opportunities and growing production.</a:t>
            </a:r>
          </a:p>
          <a:p>
            <a:pPr>
              <a:spcAft>
                <a:spcPts val="500"/>
              </a:spcAft>
            </a:pPr>
            <a:endParaRPr lang="en-US" sz="2000" b="1" dirty="0"/>
          </a:p>
          <a:p>
            <a:pPr marL="285750" indent="-285750">
              <a:spcAft>
                <a:spcPts val="500"/>
              </a:spcAft>
              <a:buFont typeface="Wingdings" panose="05000000000000000000" pitchFamily="2" charset="2"/>
              <a:buChar char="Ø"/>
            </a:pPr>
            <a:r>
              <a:rPr lang="en-US" sz="2000" b="1" dirty="0"/>
              <a:t>Significant exposure to exciting new oil discovery, within a small cap O&amp;G public company</a:t>
            </a:r>
          </a:p>
          <a:p>
            <a:pPr>
              <a:spcAft>
                <a:spcPts val="500"/>
              </a:spcAft>
            </a:pPr>
            <a:endParaRPr lang="en-US" sz="2000" b="1" dirty="0"/>
          </a:p>
          <a:p>
            <a:pPr marL="285750" indent="-285750">
              <a:spcAft>
                <a:spcPts val="500"/>
              </a:spcAft>
              <a:buFont typeface="Wingdings" panose="05000000000000000000" pitchFamily="2" charset="2"/>
              <a:buChar char="Ø"/>
            </a:pPr>
            <a:r>
              <a:rPr lang="en-US" sz="2000" b="1" dirty="0"/>
              <a:t>Other zones within the land holdings have similar potential related to reservoir distribution and permeability fairways related to regional faults sets</a:t>
            </a:r>
          </a:p>
          <a:p>
            <a:pPr>
              <a:spcAft>
                <a:spcPts val="500"/>
              </a:spcAft>
            </a:pPr>
            <a:endParaRPr lang="en-US" sz="2000" b="1" dirty="0"/>
          </a:p>
          <a:p>
            <a:pPr marL="285750" indent="-285750">
              <a:spcAft>
                <a:spcPts val="500"/>
              </a:spcAft>
              <a:buFont typeface="Wingdings" panose="05000000000000000000" pitchFamily="2" charset="2"/>
              <a:buChar char="Ø"/>
            </a:pPr>
            <a:r>
              <a:rPr lang="en-US" sz="2000" b="1" dirty="0"/>
              <a:t>Near term HZ drilling, offsetting one of the best vertical wells in the basin </a:t>
            </a:r>
          </a:p>
          <a:p>
            <a:pPr>
              <a:spcAft>
                <a:spcPts val="500"/>
              </a:spcAft>
            </a:pPr>
            <a:endParaRPr lang="en-US" sz="2000" b="1" dirty="0"/>
          </a:p>
          <a:p>
            <a:pPr marL="285750" indent="-285750">
              <a:spcAft>
                <a:spcPts val="500"/>
              </a:spcAft>
              <a:buFont typeface="Wingdings" panose="05000000000000000000" pitchFamily="2" charset="2"/>
              <a:buChar char="Ø"/>
            </a:pPr>
            <a:r>
              <a:rPr lang="en-US" sz="2000" b="1" dirty="0"/>
              <a:t>With success, likely to attract larger suitors looking to capitalize on Tuktu’s success</a:t>
            </a:r>
          </a:p>
        </p:txBody>
      </p:sp>
    </p:spTree>
    <p:extLst>
      <p:ext uri="{BB962C8B-B14F-4D97-AF65-F5344CB8AC3E}">
        <p14:creationId xmlns:p14="http://schemas.microsoft.com/office/powerpoint/2010/main" val="134793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DDCCE-74F9-B267-A2B5-E87256FE08E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236F1DE-3517-C8A5-D4F4-619C3BA0BF8C}"/>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APPENDIX</a:t>
            </a:r>
          </a:p>
        </p:txBody>
      </p:sp>
      <p:pic>
        <p:nvPicPr>
          <p:cNvPr id="4" name="Picture 3" descr="A picture containing graphics, graphic design, font, text&#10;&#10;Description automatically generated">
            <a:extLst>
              <a:ext uri="{FF2B5EF4-FFF2-40B4-BE49-F238E27FC236}">
                <a16:creationId xmlns:a16="http://schemas.microsoft.com/office/drawing/2014/main" id="{53EE7FE2-3ADD-83CF-659F-5FFBEB93A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5" name="Rectangle 4">
            <a:extLst>
              <a:ext uri="{FF2B5EF4-FFF2-40B4-BE49-F238E27FC236}">
                <a16:creationId xmlns:a16="http://schemas.microsoft.com/office/drawing/2014/main" id="{E9E38AF0-D6BA-4876-0567-C400E40F17C5}"/>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8C66214D-677D-929D-996B-06D870786289}"/>
              </a:ext>
            </a:extLst>
          </p:cNvPr>
          <p:cNvSpPr txBox="1">
            <a:spLocks/>
          </p:cNvSpPr>
          <p:nvPr/>
        </p:nvSpPr>
        <p:spPr>
          <a:xfrm>
            <a:off x="7746622" y="7167091"/>
            <a:ext cx="2263140" cy="402483"/>
          </a:xfrm>
          <a:prstGeom prst="rect">
            <a:avLst/>
          </a:prstGeom>
        </p:spPr>
        <p:txBody>
          <a:bodyPr vert="horz" lIns="91440" tIns="45720" rIns="91440" bIns="45720" rtlCol="0" anchor="ctr"/>
          <a:lstStyle>
            <a:defPPr>
              <a:defRPr lang="en-US"/>
            </a:defPPr>
            <a:lvl1pPr marL="0" algn="r" defTabSz="457200" rtl="0" eaLnBrk="1" latinLnBrk="0" hangingPunct="1">
              <a:defRPr sz="13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3345608-4A28-4D52-8C69-3DAC933EBBD8}" type="slidenum">
              <a:rPr lang="en-CA" smtClean="0"/>
              <a:pPr/>
              <a:t>16</a:t>
            </a:fld>
            <a:endParaRPr lang="en-CA" dirty="0"/>
          </a:p>
        </p:txBody>
      </p:sp>
    </p:spTree>
    <p:extLst>
      <p:ext uri="{BB962C8B-B14F-4D97-AF65-F5344CB8AC3E}">
        <p14:creationId xmlns:p14="http://schemas.microsoft.com/office/powerpoint/2010/main" val="1207357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2B06982-A101-7AE3-51E3-447721CC9B04}"/>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Background: About Tuktu Resources Ltd.</a:t>
            </a:r>
          </a:p>
        </p:txBody>
      </p:sp>
      <p:sp>
        <p:nvSpPr>
          <p:cNvPr id="14" name="Rectangle 13">
            <a:extLst>
              <a:ext uri="{FF2B5EF4-FFF2-40B4-BE49-F238E27FC236}">
                <a16:creationId xmlns:a16="http://schemas.microsoft.com/office/drawing/2014/main" id="{D4BA0E1F-B11F-E5F5-CB5B-DEA6D2E6FF4C}"/>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84F5DFA3-3B99-8D5B-235C-F57BC72BD359}"/>
              </a:ext>
            </a:extLst>
          </p:cNvPr>
          <p:cNvSpPr/>
          <p:nvPr/>
        </p:nvSpPr>
        <p:spPr>
          <a:xfrm>
            <a:off x="76200" y="811944"/>
            <a:ext cx="1828800" cy="1267719"/>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10"/>
              </a:spcBef>
              <a:spcAft>
                <a:spcPts val="110"/>
              </a:spcAft>
            </a:pPr>
            <a:r>
              <a:rPr lang="en-US" sz="1600" b="1" dirty="0">
                <a:solidFill>
                  <a:schemeClr val="bg1"/>
                </a:solidFill>
              </a:rPr>
              <a:t>Experienced Management Team</a:t>
            </a:r>
            <a:endParaRPr lang="en-US" sz="1600" i="1" dirty="0">
              <a:solidFill>
                <a:schemeClr val="bg1"/>
              </a:solidFill>
            </a:endParaRPr>
          </a:p>
        </p:txBody>
      </p:sp>
      <p:sp>
        <p:nvSpPr>
          <p:cNvPr id="18" name="Rectangle 17">
            <a:extLst>
              <a:ext uri="{FF2B5EF4-FFF2-40B4-BE49-F238E27FC236}">
                <a16:creationId xmlns:a16="http://schemas.microsoft.com/office/drawing/2014/main" id="{6A5AE58D-6954-E37D-6B09-398AE6E7A230}"/>
              </a:ext>
            </a:extLst>
          </p:cNvPr>
          <p:cNvSpPr/>
          <p:nvPr/>
        </p:nvSpPr>
        <p:spPr>
          <a:xfrm>
            <a:off x="2020651" y="811943"/>
            <a:ext cx="7891146" cy="1267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595" indent="-188595">
              <a:spcBef>
                <a:spcPts val="330"/>
              </a:spcBef>
              <a:spcAft>
                <a:spcPts val="330"/>
              </a:spcAft>
              <a:buFont typeface="Arial" panose="020B0604020202020204" pitchFamily="34" charset="0"/>
              <a:buChar char="•"/>
            </a:pPr>
            <a:r>
              <a:rPr lang="en-US" sz="1200" b="1" dirty="0">
                <a:solidFill>
                  <a:schemeClr val="tx1"/>
                </a:solidFill>
              </a:rPr>
              <a:t>Industry leading technical and operational team with direct experience owning and developing profitable assets.</a:t>
            </a:r>
          </a:p>
          <a:p>
            <a:pPr marL="188595" indent="-188595">
              <a:spcBef>
                <a:spcPts val="330"/>
              </a:spcBef>
              <a:spcAft>
                <a:spcPts val="330"/>
              </a:spcAft>
              <a:buFont typeface="Arial" panose="020B0604020202020204" pitchFamily="34" charset="0"/>
              <a:buChar char="•"/>
            </a:pPr>
            <a:r>
              <a:rPr lang="en-US" sz="1200" dirty="0">
                <a:solidFill>
                  <a:schemeClr val="tx1"/>
                </a:solidFill>
              </a:rPr>
              <a:t>Team has successfully executed a junior growth model twice previously at Manitok Energy Corp. (“</a:t>
            </a:r>
            <a:r>
              <a:rPr lang="en-US" sz="1200" b="1" dirty="0">
                <a:solidFill>
                  <a:schemeClr val="tx1"/>
                </a:solidFill>
              </a:rPr>
              <a:t>Manitok</a:t>
            </a:r>
            <a:r>
              <a:rPr lang="en-US" sz="1200" dirty="0">
                <a:solidFill>
                  <a:schemeClr val="tx1"/>
                </a:solidFill>
              </a:rPr>
              <a:t>”) and Ikkuma Resources Corp. (“</a:t>
            </a:r>
            <a:r>
              <a:rPr lang="en-US" sz="1200" b="1" dirty="0">
                <a:solidFill>
                  <a:schemeClr val="tx1"/>
                </a:solidFill>
              </a:rPr>
              <a:t>Ikkuma</a:t>
            </a:r>
            <a:r>
              <a:rPr lang="en-US" sz="1200" dirty="0">
                <a:solidFill>
                  <a:schemeClr val="tx1"/>
                </a:solidFill>
              </a:rPr>
              <a:t>”).</a:t>
            </a:r>
          </a:p>
          <a:p>
            <a:pPr marL="188595" indent="-188595">
              <a:spcBef>
                <a:spcPts val="330"/>
              </a:spcBef>
              <a:spcAft>
                <a:spcPts val="330"/>
              </a:spcAft>
              <a:buFont typeface="Arial" panose="020B0604020202020204" pitchFamily="34" charset="0"/>
              <a:buChar char="•"/>
            </a:pPr>
            <a:r>
              <a:rPr lang="en-US" sz="1200" dirty="0">
                <a:solidFill>
                  <a:schemeClr val="tx1"/>
                </a:solidFill>
              </a:rPr>
              <a:t>Team is ideally positioned to operate Foothills and Deep Basin assets to drive long-term shareholder value. </a:t>
            </a:r>
          </a:p>
        </p:txBody>
      </p:sp>
      <p:sp>
        <p:nvSpPr>
          <p:cNvPr id="20" name="Rectangle 19">
            <a:extLst>
              <a:ext uri="{FF2B5EF4-FFF2-40B4-BE49-F238E27FC236}">
                <a16:creationId xmlns:a16="http://schemas.microsoft.com/office/drawing/2014/main" id="{9B7C0EAB-6F66-67D4-8605-00ECE3C93145}"/>
              </a:ext>
            </a:extLst>
          </p:cNvPr>
          <p:cNvSpPr/>
          <p:nvPr/>
        </p:nvSpPr>
        <p:spPr>
          <a:xfrm>
            <a:off x="76200" y="2148108"/>
            <a:ext cx="1828800" cy="1910106"/>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10"/>
              </a:spcBef>
              <a:spcAft>
                <a:spcPts val="110"/>
              </a:spcAft>
            </a:pPr>
            <a:r>
              <a:rPr lang="en-US" sz="1600" b="1" dirty="0">
                <a:solidFill>
                  <a:schemeClr val="bg1"/>
                </a:solidFill>
              </a:rPr>
              <a:t>Foothills &amp; Deep Basin Consolidation Opportunity</a:t>
            </a:r>
            <a:endParaRPr lang="en-US" sz="1600" i="1" baseline="30000" dirty="0">
              <a:solidFill>
                <a:schemeClr val="bg1"/>
              </a:solidFill>
            </a:endParaRPr>
          </a:p>
        </p:txBody>
      </p:sp>
      <p:sp>
        <p:nvSpPr>
          <p:cNvPr id="21" name="Rectangle 20">
            <a:extLst>
              <a:ext uri="{FF2B5EF4-FFF2-40B4-BE49-F238E27FC236}">
                <a16:creationId xmlns:a16="http://schemas.microsoft.com/office/drawing/2014/main" id="{64C1BBA6-E4D6-649D-E287-68172ABCB455}"/>
              </a:ext>
            </a:extLst>
          </p:cNvPr>
          <p:cNvSpPr/>
          <p:nvPr/>
        </p:nvSpPr>
        <p:spPr>
          <a:xfrm>
            <a:off x="2020651" y="2148108"/>
            <a:ext cx="7891146" cy="1910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595" indent="-188595">
              <a:spcBef>
                <a:spcPts val="330"/>
              </a:spcBef>
              <a:spcAft>
                <a:spcPts val="330"/>
              </a:spcAft>
              <a:buFont typeface="Arial" panose="020B0604020202020204" pitchFamily="34" charset="0"/>
              <a:buChar char="•"/>
            </a:pPr>
            <a:r>
              <a:rPr lang="en-US" sz="1200" b="1" dirty="0">
                <a:solidFill>
                  <a:schemeClr val="tx1"/>
                </a:solidFill>
              </a:rPr>
              <a:t>Attractively priced consolidation opportunities exist within the Alberta Foothills and Deep Basin with considerable free cash flow and resource upside.</a:t>
            </a:r>
          </a:p>
          <a:p>
            <a:pPr marL="188595" indent="-188595">
              <a:spcBef>
                <a:spcPts val="330"/>
              </a:spcBef>
              <a:spcAft>
                <a:spcPts val="330"/>
              </a:spcAft>
              <a:buFont typeface="Arial" panose="020B0604020202020204" pitchFamily="34" charset="0"/>
              <a:buChar char="•"/>
            </a:pPr>
            <a:r>
              <a:rPr lang="en-US" sz="1200" dirty="0">
                <a:solidFill>
                  <a:schemeClr val="tx1"/>
                </a:solidFill>
              </a:rPr>
              <a:t>Due to the exodus into unconventional plays, previous operators have left underexploited reservoirs and under-utilized infrastructure providing an advantage and cost savings for a junior growth company.</a:t>
            </a:r>
          </a:p>
          <a:p>
            <a:pPr marL="188595" indent="-188595">
              <a:spcBef>
                <a:spcPts val="330"/>
              </a:spcBef>
              <a:spcAft>
                <a:spcPts val="330"/>
              </a:spcAft>
              <a:buFont typeface="Arial" panose="020B0604020202020204" pitchFamily="34" charset="0"/>
              <a:buChar char="•"/>
            </a:pPr>
            <a:r>
              <a:rPr lang="en-US" sz="1200" dirty="0">
                <a:solidFill>
                  <a:schemeClr val="tx1"/>
                </a:solidFill>
              </a:rPr>
              <a:t>Parts of the southern Alberta Deep Basin with a high structural component amenable to exploitation skills developed in the foothills. </a:t>
            </a:r>
          </a:p>
          <a:p>
            <a:pPr marL="188595" indent="-188595">
              <a:spcBef>
                <a:spcPts val="330"/>
              </a:spcBef>
              <a:spcAft>
                <a:spcPts val="330"/>
              </a:spcAft>
              <a:buFont typeface="Arial" panose="020B0604020202020204" pitchFamily="34" charset="0"/>
              <a:buChar char="•"/>
            </a:pPr>
            <a:r>
              <a:rPr lang="en-US" sz="1200" dirty="0">
                <a:solidFill>
                  <a:schemeClr val="tx1"/>
                </a:solidFill>
              </a:rPr>
              <a:t>The lack of recent development drilling has left Foothills facilities and pipelines underfilled. Operators have plenty of processing capacity and egress for new gas.</a:t>
            </a:r>
          </a:p>
        </p:txBody>
      </p:sp>
      <p:sp>
        <p:nvSpPr>
          <p:cNvPr id="22" name="Rectangle 21">
            <a:extLst>
              <a:ext uri="{FF2B5EF4-FFF2-40B4-BE49-F238E27FC236}">
                <a16:creationId xmlns:a16="http://schemas.microsoft.com/office/drawing/2014/main" id="{318E8FBF-3405-A784-7F8B-AC779502C272}"/>
              </a:ext>
            </a:extLst>
          </p:cNvPr>
          <p:cNvSpPr/>
          <p:nvPr/>
        </p:nvSpPr>
        <p:spPr>
          <a:xfrm>
            <a:off x="76200" y="4157936"/>
            <a:ext cx="1828800" cy="2510479"/>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10"/>
              </a:spcBef>
              <a:spcAft>
                <a:spcPts val="110"/>
              </a:spcAft>
            </a:pPr>
            <a:r>
              <a:rPr lang="en-US" sz="1600" b="1" dirty="0">
                <a:solidFill>
                  <a:schemeClr val="bg1"/>
                </a:solidFill>
              </a:rPr>
              <a:t>Clean Corporate Entity, Attractive Foothills Oil-Prone Acreage</a:t>
            </a:r>
            <a:endParaRPr lang="en-US" sz="1600" i="1" dirty="0">
              <a:solidFill>
                <a:schemeClr val="bg1"/>
              </a:solidFill>
            </a:endParaRPr>
          </a:p>
        </p:txBody>
      </p:sp>
      <p:sp>
        <p:nvSpPr>
          <p:cNvPr id="23" name="Rectangle 22">
            <a:extLst>
              <a:ext uri="{FF2B5EF4-FFF2-40B4-BE49-F238E27FC236}">
                <a16:creationId xmlns:a16="http://schemas.microsoft.com/office/drawing/2014/main" id="{5EF528FE-AE1C-7B14-3A99-0FFA8EFBFF78}"/>
              </a:ext>
            </a:extLst>
          </p:cNvPr>
          <p:cNvSpPr/>
          <p:nvPr/>
        </p:nvSpPr>
        <p:spPr>
          <a:xfrm>
            <a:off x="2020651" y="4157936"/>
            <a:ext cx="7891146" cy="25104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595" indent="-188595">
              <a:spcBef>
                <a:spcPts val="330"/>
              </a:spcBef>
              <a:spcAft>
                <a:spcPts val="330"/>
              </a:spcAft>
              <a:buFont typeface="Arial" panose="020B0604020202020204" pitchFamily="34" charset="0"/>
              <a:buChar char="•"/>
            </a:pPr>
            <a:r>
              <a:rPr lang="en-US" sz="1200" dirty="0">
                <a:solidFill>
                  <a:schemeClr val="tx1"/>
                </a:solidFill>
              </a:rPr>
              <a:t>Meaningful investment from insiders </a:t>
            </a:r>
          </a:p>
          <a:p>
            <a:pPr marL="188595" indent="-188595">
              <a:spcBef>
                <a:spcPts val="330"/>
              </a:spcBef>
              <a:spcAft>
                <a:spcPts val="330"/>
              </a:spcAft>
              <a:buFont typeface="Arial" panose="020B0604020202020204" pitchFamily="34" charset="0"/>
              <a:buChar char="•"/>
            </a:pPr>
            <a:r>
              <a:rPr lang="en-US" sz="1200" dirty="0">
                <a:solidFill>
                  <a:schemeClr val="tx1"/>
                </a:solidFill>
              </a:rPr>
              <a:t>Minimal asset retirement obligations </a:t>
            </a:r>
          </a:p>
          <a:p>
            <a:pPr marL="188595" indent="-188595">
              <a:spcBef>
                <a:spcPts val="330"/>
              </a:spcBef>
              <a:spcAft>
                <a:spcPts val="330"/>
              </a:spcAft>
              <a:buFont typeface="Arial" panose="020B0604020202020204" pitchFamily="34" charset="0"/>
              <a:buChar char="•"/>
            </a:pPr>
            <a:r>
              <a:rPr lang="en-US" sz="1200" i="1" dirty="0">
                <a:solidFill>
                  <a:schemeClr val="tx1"/>
                </a:solidFill>
              </a:rPr>
              <a:t>Pro forma</a:t>
            </a:r>
            <a:r>
              <a:rPr lang="en-US" sz="1200" dirty="0">
                <a:solidFill>
                  <a:schemeClr val="tx1"/>
                </a:solidFill>
              </a:rPr>
              <a:t>, the Company has identified ~</a:t>
            </a:r>
            <a:r>
              <a:rPr lang="en-US" sz="1200" b="1" dirty="0">
                <a:solidFill>
                  <a:schemeClr val="tx1"/>
                </a:solidFill>
              </a:rPr>
              <a:t>100 unbooked drilling locations </a:t>
            </a:r>
            <a:r>
              <a:rPr lang="en-US" sz="1200" b="1" baseline="30000" dirty="0">
                <a:solidFill>
                  <a:schemeClr val="tx1"/>
                </a:solidFill>
              </a:rPr>
              <a:t>(1) </a:t>
            </a:r>
            <a:r>
              <a:rPr lang="en-US" sz="1200" dirty="0">
                <a:solidFill>
                  <a:schemeClr val="tx1"/>
                </a:solidFill>
              </a:rPr>
              <a:t>across </a:t>
            </a:r>
            <a:r>
              <a:rPr lang="en-US" sz="1200" b="1" dirty="0">
                <a:solidFill>
                  <a:schemeClr val="tx1"/>
                </a:solidFill>
              </a:rPr>
              <a:t>four independent play types </a:t>
            </a:r>
            <a:r>
              <a:rPr lang="en-US" sz="1200" b="1" baseline="30000" dirty="0">
                <a:solidFill>
                  <a:schemeClr val="tx1"/>
                </a:solidFill>
              </a:rPr>
              <a:t>(2)</a:t>
            </a:r>
            <a:r>
              <a:rPr lang="en-US" sz="1200" b="1" dirty="0">
                <a:solidFill>
                  <a:schemeClr val="tx1"/>
                </a:solidFill>
              </a:rPr>
              <a:t> </a:t>
            </a:r>
            <a:r>
              <a:rPr lang="en-US" sz="1200" dirty="0">
                <a:solidFill>
                  <a:schemeClr val="tx1"/>
                </a:solidFill>
              </a:rPr>
              <a:t>on the acquired land base. </a:t>
            </a:r>
            <a:endParaRPr lang="en-CA" sz="1200" dirty="0">
              <a:solidFill>
                <a:schemeClr val="tx1">
                  <a:lumMod val="50000"/>
                  <a:lumOff val="50000"/>
                </a:schemeClr>
              </a:solidFill>
            </a:endParaRPr>
          </a:p>
        </p:txBody>
      </p:sp>
      <p:sp>
        <p:nvSpPr>
          <p:cNvPr id="24" name="TextBox 23">
            <a:extLst>
              <a:ext uri="{FF2B5EF4-FFF2-40B4-BE49-F238E27FC236}">
                <a16:creationId xmlns:a16="http://schemas.microsoft.com/office/drawing/2014/main" id="{631977B3-4C73-3BE3-7733-B285C97AB999}"/>
              </a:ext>
            </a:extLst>
          </p:cNvPr>
          <p:cNvSpPr txBox="1"/>
          <p:nvPr/>
        </p:nvSpPr>
        <p:spPr>
          <a:xfrm>
            <a:off x="-38753" y="6780906"/>
            <a:ext cx="10097153" cy="338554"/>
          </a:xfrm>
          <a:prstGeom prst="rect">
            <a:avLst/>
          </a:prstGeom>
          <a:noFill/>
        </p:spPr>
        <p:txBody>
          <a:bodyPr wrap="square" rtlCol="0">
            <a:spAutoFit/>
          </a:bodyPr>
          <a:lstStyle/>
          <a:p>
            <a:pPr marL="228600" indent="-228600">
              <a:buAutoNum type="arabicParenBoth"/>
            </a:pPr>
            <a:r>
              <a:rPr lang="en-CA" sz="800" dirty="0">
                <a:solidFill>
                  <a:schemeClr val="tx1">
                    <a:lumMod val="50000"/>
                    <a:lumOff val="50000"/>
                  </a:schemeClr>
                </a:solidFill>
              </a:rPr>
              <a:t>See “</a:t>
            </a:r>
            <a:r>
              <a:rPr lang="en-CA" sz="800" i="1" dirty="0">
                <a:solidFill>
                  <a:schemeClr val="tx1">
                    <a:lumMod val="50000"/>
                    <a:lumOff val="50000"/>
                  </a:schemeClr>
                </a:solidFill>
              </a:rPr>
              <a:t>Advisories – Oil and Gas Advisories – Drilling Locations</a:t>
            </a:r>
            <a:r>
              <a:rPr lang="en-CA" sz="800" dirty="0">
                <a:solidFill>
                  <a:schemeClr val="tx1">
                    <a:lumMod val="50000"/>
                    <a:lumOff val="50000"/>
                  </a:schemeClr>
                </a:solidFill>
              </a:rPr>
              <a:t>". </a:t>
            </a:r>
          </a:p>
          <a:p>
            <a:pPr marL="228600" indent="-228600">
              <a:buAutoNum type="arabicParenBoth"/>
            </a:pPr>
            <a:r>
              <a:rPr lang="en-CA" sz="800" dirty="0">
                <a:solidFill>
                  <a:schemeClr val="tx1">
                    <a:lumMod val="50000"/>
                    <a:lumOff val="50000"/>
                  </a:schemeClr>
                </a:solidFill>
              </a:rPr>
              <a:t>See "</a:t>
            </a:r>
            <a:r>
              <a:rPr lang="en-CA" sz="800" i="1" dirty="0">
                <a:solidFill>
                  <a:schemeClr val="tx1">
                    <a:lumMod val="50000"/>
                    <a:lumOff val="50000"/>
                  </a:schemeClr>
                </a:solidFill>
              </a:rPr>
              <a:t>Advisories – Oil and Gas Advisories – Analogous Information</a:t>
            </a:r>
            <a:r>
              <a:rPr lang="en-CA" sz="800" dirty="0">
                <a:solidFill>
                  <a:schemeClr val="tx1">
                    <a:lumMod val="50000"/>
                    <a:lumOff val="50000"/>
                  </a:schemeClr>
                </a:solidFill>
              </a:rPr>
              <a:t>".</a:t>
            </a:r>
          </a:p>
        </p:txBody>
      </p:sp>
      <p:pic>
        <p:nvPicPr>
          <p:cNvPr id="2" name="Picture 1" descr="A picture containing graphics, graphic design, font, text&#10;&#10;Description automatically generated">
            <a:extLst>
              <a:ext uri="{FF2B5EF4-FFF2-40B4-BE49-F238E27FC236}">
                <a16:creationId xmlns:a16="http://schemas.microsoft.com/office/drawing/2014/main" id="{18C406B0-B269-1769-D413-2D999F903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13" name="Slide Number Placeholder 1">
            <a:extLst>
              <a:ext uri="{FF2B5EF4-FFF2-40B4-BE49-F238E27FC236}">
                <a16:creationId xmlns:a16="http://schemas.microsoft.com/office/drawing/2014/main" id="{6515373F-722F-82BA-C556-5792AE030832}"/>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17</a:t>
            </a:fld>
            <a:endParaRPr lang="en-CA" dirty="0"/>
          </a:p>
        </p:txBody>
      </p:sp>
    </p:spTree>
    <p:extLst>
      <p:ext uri="{BB962C8B-B14F-4D97-AF65-F5344CB8AC3E}">
        <p14:creationId xmlns:p14="http://schemas.microsoft.com/office/powerpoint/2010/main" val="12898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s, graphic design, font, text&#10;&#10;Description automatically generated">
            <a:extLst>
              <a:ext uri="{FF2B5EF4-FFF2-40B4-BE49-F238E27FC236}">
                <a16:creationId xmlns:a16="http://schemas.microsoft.com/office/drawing/2014/main" id="{6F9C2F25-E577-DF7C-D55D-9745791A8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pic>
        <p:nvPicPr>
          <p:cNvPr id="6" name="Picture 5">
            <a:extLst>
              <a:ext uri="{FF2B5EF4-FFF2-40B4-BE49-F238E27FC236}">
                <a16:creationId xmlns:a16="http://schemas.microsoft.com/office/drawing/2014/main" id="{9A8E9FE8-7A2A-553A-7595-4F86A67950EB}"/>
              </a:ext>
            </a:extLst>
          </p:cNvPr>
          <p:cNvPicPr>
            <a:picLocks noChangeAspect="1"/>
          </p:cNvPicPr>
          <p:nvPr>
            <p:custDataLst>
              <p:tags r:id="rId1"/>
            </p:custDataLst>
          </p:nvPr>
        </p:nvPicPr>
        <p:blipFill>
          <a:blip r:embed="rId6"/>
          <a:stretch>
            <a:fillRect/>
          </a:stretch>
        </p:blipFill>
        <p:spPr>
          <a:xfrm>
            <a:off x="95292" y="4065905"/>
            <a:ext cx="3360832" cy="2441448"/>
          </a:xfrm>
          <a:prstGeom prst="rect">
            <a:avLst/>
          </a:prstGeom>
        </p:spPr>
      </p:pic>
      <p:sp>
        <p:nvSpPr>
          <p:cNvPr id="7" name="Rectangle 6">
            <a:extLst>
              <a:ext uri="{FF2B5EF4-FFF2-40B4-BE49-F238E27FC236}">
                <a16:creationId xmlns:a16="http://schemas.microsoft.com/office/drawing/2014/main" id="{2DEB166C-890A-1FD3-8ADF-4BB355F2FA95}"/>
              </a:ext>
            </a:extLst>
          </p:cNvPr>
          <p:cNvSpPr/>
          <p:nvPr/>
        </p:nvSpPr>
        <p:spPr>
          <a:xfrm>
            <a:off x="174604" y="811944"/>
            <a:ext cx="3152869" cy="909234"/>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r>
              <a:rPr lang="en-US" sz="1200" b="1" dirty="0">
                <a:solidFill>
                  <a:schemeClr val="tx1"/>
                </a:solidFill>
              </a:rPr>
              <a:t>July 2010 to Oct. 2013</a:t>
            </a:r>
          </a:p>
          <a:p>
            <a:pPr algn="ctr"/>
            <a:endParaRPr lang="en-US" sz="1200" b="1" dirty="0">
              <a:solidFill>
                <a:schemeClr val="tx1"/>
              </a:solidFill>
            </a:endParaRPr>
          </a:p>
          <a:p>
            <a:pPr algn="ctr"/>
            <a:endParaRPr lang="en-US" sz="1000" i="1" dirty="0">
              <a:solidFill>
                <a:schemeClr val="tx1"/>
              </a:solidFill>
            </a:endParaRPr>
          </a:p>
        </p:txBody>
      </p:sp>
      <p:pic>
        <p:nvPicPr>
          <p:cNvPr id="8" name="Picture 7">
            <a:extLst>
              <a:ext uri="{FF2B5EF4-FFF2-40B4-BE49-F238E27FC236}">
                <a16:creationId xmlns:a16="http://schemas.microsoft.com/office/drawing/2014/main" id="{26D63C80-253C-2ADA-67F5-A0CD8AB91971}"/>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2259" y="879855"/>
            <a:ext cx="1557558" cy="525621"/>
          </a:xfrm>
          <a:prstGeom prst="rect">
            <a:avLst/>
          </a:prstGeom>
        </p:spPr>
      </p:pic>
      <p:sp>
        <p:nvSpPr>
          <p:cNvPr id="9" name="Rectangle 8">
            <a:extLst>
              <a:ext uri="{FF2B5EF4-FFF2-40B4-BE49-F238E27FC236}">
                <a16:creationId xmlns:a16="http://schemas.microsoft.com/office/drawing/2014/main" id="{B3A00A22-5920-31EA-8F31-A78FB07B28B5}"/>
              </a:ext>
            </a:extLst>
          </p:cNvPr>
          <p:cNvSpPr/>
          <p:nvPr/>
        </p:nvSpPr>
        <p:spPr>
          <a:xfrm>
            <a:off x="142917" y="1788747"/>
            <a:ext cx="3216242" cy="2148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8595" indent="-188595">
              <a:spcBef>
                <a:spcPts val="330"/>
              </a:spcBef>
              <a:spcAft>
                <a:spcPts val="330"/>
              </a:spcAft>
              <a:buFont typeface="Arial" panose="020B0604020202020204" pitchFamily="34" charset="0"/>
              <a:buChar char="•"/>
            </a:pPr>
            <a:r>
              <a:rPr lang="en-US" sz="1000" b="1" dirty="0">
                <a:solidFill>
                  <a:schemeClr val="tx1"/>
                </a:solidFill>
              </a:rPr>
              <a:t>Went public via an amalgamation with private company, previously having raised $18MM in equity via private placements since being founded in 2005, with Mr. de Freitas serving as VP, Exploration and COO. </a:t>
            </a:r>
          </a:p>
          <a:p>
            <a:pPr marL="188595" indent="-188595">
              <a:spcBef>
                <a:spcPts val="330"/>
              </a:spcBef>
              <a:spcAft>
                <a:spcPts val="330"/>
              </a:spcAft>
              <a:buFont typeface="Arial" panose="020B0604020202020204" pitchFamily="34" charset="0"/>
              <a:buChar char="•"/>
            </a:pPr>
            <a:r>
              <a:rPr lang="en-US" sz="1000" dirty="0">
                <a:solidFill>
                  <a:schemeClr val="tx1"/>
                </a:solidFill>
              </a:rPr>
              <a:t>Completed a number of acquisitions and undertook meaningful exploration and development activities within the Central and Southern Alberta Foothills.</a:t>
            </a:r>
          </a:p>
          <a:p>
            <a:pPr marL="188595" indent="-188595">
              <a:spcBef>
                <a:spcPts val="330"/>
              </a:spcBef>
              <a:spcAft>
                <a:spcPts val="330"/>
              </a:spcAft>
              <a:buFont typeface="Arial" panose="020B0604020202020204" pitchFamily="34" charset="0"/>
              <a:buChar char="•"/>
            </a:pPr>
            <a:r>
              <a:rPr lang="en-US" sz="1000" dirty="0">
                <a:solidFill>
                  <a:schemeClr val="tx1"/>
                </a:solidFill>
              </a:rPr>
              <a:t>Manitok was focused on both heavy oil, and Foothills natural gas, in many of the same areas where the Tuktu team is currently targeting M&amp;A.</a:t>
            </a:r>
          </a:p>
        </p:txBody>
      </p:sp>
      <p:sp>
        <p:nvSpPr>
          <p:cNvPr id="10" name="Rectangle 9">
            <a:extLst>
              <a:ext uri="{FF2B5EF4-FFF2-40B4-BE49-F238E27FC236}">
                <a16:creationId xmlns:a16="http://schemas.microsoft.com/office/drawing/2014/main" id="{F52C70C8-3614-0C05-FFAF-BD99236B8A44}"/>
              </a:ext>
            </a:extLst>
          </p:cNvPr>
          <p:cNvSpPr/>
          <p:nvPr/>
        </p:nvSpPr>
        <p:spPr>
          <a:xfrm>
            <a:off x="3495956" y="811944"/>
            <a:ext cx="3152869" cy="909234"/>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r>
              <a:rPr lang="en-US" sz="1200" b="1" dirty="0">
                <a:solidFill>
                  <a:schemeClr val="tx1"/>
                </a:solidFill>
              </a:rPr>
              <a:t>May 2014 to Dec. 2018</a:t>
            </a:r>
          </a:p>
          <a:p>
            <a:pPr algn="ctr"/>
            <a:endParaRPr lang="en-US" sz="1200" b="1" dirty="0">
              <a:solidFill>
                <a:schemeClr val="tx1"/>
              </a:solidFill>
            </a:endParaRPr>
          </a:p>
          <a:p>
            <a:pPr algn="ctr"/>
            <a:endParaRPr lang="en-US" sz="1000" i="1" dirty="0">
              <a:solidFill>
                <a:schemeClr val="tx1"/>
              </a:solidFill>
            </a:endParaRPr>
          </a:p>
        </p:txBody>
      </p:sp>
      <p:sp>
        <p:nvSpPr>
          <p:cNvPr id="11" name="Rectangle 10">
            <a:extLst>
              <a:ext uri="{FF2B5EF4-FFF2-40B4-BE49-F238E27FC236}">
                <a16:creationId xmlns:a16="http://schemas.microsoft.com/office/drawing/2014/main" id="{A3ED4CA9-E501-BFE7-EB45-653DD0A6BE0C}"/>
              </a:ext>
            </a:extLst>
          </p:cNvPr>
          <p:cNvSpPr/>
          <p:nvPr/>
        </p:nvSpPr>
        <p:spPr>
          <a:xfrm>
            <a:off x="3464269" y="1788747"/>
            <a:ext cx="3216242" cy="2148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8595" indent="-188595">
              <a:spcBef>
                <a:spcPts val="330"/>
              </a:spcBef>
              <a:spcAft>
                <a:spcPts val="330"/>
              </a:spcAft>
              <a:buFont typeface="Arial" panose="020B0604020202020204" pitchFamily="34" charset="0"/>
              <a:buChar char="•"/>
            </a:pPr>
            <a:r>
              <a:rPr lang="en-US" sz="1000" b="1" dirty="0">
                <a:solidFill>
                  <a:schemeClr val="tx1"/>
                </a:solidFill>
              </a:rPr>
              <a:t>Went public via a reverse take-over of a public company, with a concurrent $20MM private placement, and a rights offering to existing public company shareholders.</a:t>
            </a:r>
          </a:p>
          <a:p>
            <a:pPr marL="188595" indent="-188595">
              <a:spcBef>
                <a:spcPts val="330"/>
              </a:spcBef>
              <a:spcAft>
                <a:spcPts val="330"/>
              </a:spcAft>
              <a:buFont typeface="Arial" panose="020B0604020202020204" pitchFamily="34" charset="0"/>
              <a:buChar char="•"/>
            </a:pPr>
            <a:r>
              <a:rPr lang="en-US" sz="1000" dirty="0">
                <a:solidFill>
                  <a:schemeClr val="tx1"/>
                </a:solidFill>
              </a:rPr>
              <a:t>Ikkuma subsequently undertook a successful $120MM asset acquisition in the Foothills region funded with a $130MM bought equity deal. </a:t>
            </a:r>
          </a:p>
          <a:p>
            <a:pPr marL="188595" indent="-188595">
              <a:spcBef>
                <a:spcPts val="330"/>
              </a:spcBef>
              <a:spcAft>
                <a:spcPts val="330"/>
              </a:spcAft>
              <a:buFont typeface="Arial" panose="020B0604020202020204" pitchFamily="34" charset="0"/>
              <a:buChar char="•"/>
            </a:pPr>
            <a:r>
              <a:rPr lang="en-US" sz="1000" dirty="0">
                <a:solidFill>
                  <a:schemeClr val="tx1"/>
                </a:solidFill>
              </a:rPr>
              <a:t>The team would complete a number of additional acquisitions and equity raises, until Ikkuma was ultimately sold to Pieridae in December 2018 (~300% premium to VWAP). The team additionally negotiated a spin out transaction as part of the sale, driving incremental value for all shareholders. </a:t>
            </a:r>
          </a:p>
        </p:txBody>
      </p:sp>
      <p:sp>
        <p:nvSpPr>
          <p:cNvPr id="12" name="Rectangle 11">
            <a:extLst>
              <a:ext uri="{FF2B5EF4-FFF2-40B4-BE49-F238E27FC236}">
                <a16:creationId xmlns:a16="http://schemas.microsoft.com/office/drawing/2014/main" id="{66C98667-6389-D3EE-9ED5-9A2D15547A60}"/>
              </a:ext>
            </a:extLst>
          </p:cNvPr>
          <p:cNvSpPr/>
          <p:nvPr/>
        </p:nvSpPr>
        <p:spPr>
          <a:xfrm>
            <a:off x="6817307" y="811944"/>
            <a:ext cx="3152869" cy="909234"/>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r>
              <a:rPr lang="en-US" sz="1200" b="1" dirty="0">
                <a:solidFill>
                  <a:schemeClr val="tx1"/>
                </a:solidFill>
              </a:rPr>
              <a:t>Dec. 2018 to Jan. 2021</a:t>
            </a:r>
          </a:p>
          <a:p>
            <a:pPr algn="ctr"/>
            <a:endParaRPr lang="en-US" sz="1200" b="1" dirty="0">
              <a:solidFill>
                <a:schemeClr val="tx1"/>
              </a:solidFill>
            </a:endParaRPr>
          </a:p>
          <a:p>
            <a:pPr algn="ctr"/>
            <a:endParaRPr lang="en-US" sz="1000" i="1" dirty="0">
              <a:solidFill>
                <a:schemeClr val="tx1"/>
              </a:solidFill>
            </a:endParaRPr>
          </a:p>
        </p:txBody>
      </p:sp>
      <p:sp>
        <p:nvSpPr>
          <p:cNvPr id="13" name="Rectangle 12">
            <a:extLst>
              <a:ext uri="{FF2B5EF4-FFF2-40B4-BE49-F238E27FC236}">
                <a16:creationId xmlns:a16="http://schemas.microsoft.com/office/drawing/2014/main" id="{CD836A20-4C64-76CF-2C7D-FD589B8F8736}"/>
              </a:ext>
            </a:extLst>
          </p:cNvPr>
          <p:cNvSpPr/>
          <p:nvPr/>
        </p:nvSpPr>
        <p:spPr>
          <a:xfrm>
            <a:off x="6785620" y="1788747"/>
            <a:ext cx="3216242" cy="2148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8595" indent="-188595">
              <a:spcBef>
                <a:spcPts val="330"/>
              </a:spcBef>
              <a:spcAft>
                <a:spcPts val="330"/>
              </a:spcAft>
              <a:buFont typeface="Arial" panose="020B0604020202020204" pitchFamily="34" charset="0"/>
              <a:buChar char="•"/>
            </a:pPr>
            <a:r>
              <a:rPr lang="en-US" sz="1000" b="1" dirty="0">
                <a:solidFill>
                  <a:schemeClr val="tx1"/>
                </a:solidFill>
              </a:rPr>
              <a:t>Mr. de Freitas, in addition to other members of the Tuktu team, joined Pieridae at the closing of the Ikkuma transaction and remained with the company as it undertook the transformational Shell Foothills acquisition in 2019. </a:t>
            </a:r>
          </a:p>
          <a:p>
            <a:pPr marL="188595" indent="-188595">
              <a:spcBef>
                <a:spcPts val="330"/>
              </a:spcBef>
              <a:spcAft>
                <a:spcPts val="330"/>
              </a:spcAft>
              <a:buFont typeface="Arial" panose="020B0604020202020204" pitchFamily="34" charset="0"/>
              <a:buChar char="•"/>
            </a:pPr>
            <a:r>
              <a:rPr lang="en-US" sz="1000" dirty="0">
                <a:solidFill>
                  <a:schemeClr val="tx1"/>
                </a:solidFill>
              </a:rPr>
              <a:t>The Foothills transaction closed in late-2019, adding ~28,000 BOE/d in the Alberta Foothills, in addition to a number of facilities, for a total purchase price of $190MM. The Tuktu team was integral throughout the acquisition and subsequent integration. </a:t>
            </a:r>
          </a:p>
        </p:txBody>
      </p:sp>
      <p:pic>
        <p:nvPicPr>
          <p:cNvPr id="14" name="Picture 13">
            <a:extLst>
              <a:ext uri="{FF2B5EF4-FFF2-40B4-BE49-F238E27FC236}">
                <a16:creationId xmlns:a16="http://schemas.microsoft.com/office/drawing/2014/main" id="{36FB4714-0C85-99F2-6981-A06A1B4C006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29358" y="914917"/>
            <a:ext cx="1256877" cy="455495"/>
          </a:xfrm>
          <a:prstGeom prst="rect">
            <a:avLst/>
          </a:prstGeom>
        </p:spPr>
      </p:pic>
      <p:pic>
        <p:nvPicPr>
          <p:cNvPr id="15" name="Picture 2" descr="Pieridae logo_Hunter.jpg">
            <a:extLst>
              <a:ext uri="{FF2B5EF4-FFF2-40B4-BE49-F238E27FC236}">
                <a16:creationId xmlns:a16="http://schemas.microsoft.com/office/drawing/2014/main" id="{E6649104-A160-7518-CA3B-9E14F499901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8963" y="736402"/>
            <a:ext cx="1662276" cy="8255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E752B5F-484B-BBE4-0400-F51A3DE50793}"/>
              </a:ext>
            </a:extLst>
          </p:cNvPr>
          <p:cNvPicPr>
            <a:picLocks noChangeAspect="1"/>
          </p:cNvPicPr>
          <p:nvPr>
            <p:custDataLst>
              <p:tags r:id="rId2"/>
            </p:custDataLst>
          </p:nvPr>
        </p:nvPicPr>
        <p:blipFill>
          <a:blip r:embed="rId10"/>
          <a:stretch>
            <a:fillRect/>
          </a:stretch>
        </p:blipFill>
        <p:spPr>
          <a:xfrm>
            <a:off x="3480743" y="4065905"/>
            <a:ext cx="3359755" cy="2440666"/>
          </a:xfrm>
          <a:prstGeom prst="rect">
            <a:avLst/>
          </a:prstGeom>
        </p:spPr>
      </p:pic>
      <p:pic>
        <p:nvPicPr>
          <p:cNvPr id="17" name="Picture 16">
            <a:extLst>
              <a:ext uri="{FF2B5EF4-FFF2-40B4-BE49-F238E27FC236}">
                <a16:creationId xmlns:a16="http://schemas.microsoft.com/office/drawing/2014/main" id="{63213340-30C3-98B2-5150-F5705CE63AAA}"/>
              </a:ext>
            </a:extLst>
          </p:cNvPr>
          <p:cNvPicPr>
            <a:picLocks noChangeAspect="1"/>
          </p:cNvPicPr>
          <p:nvPr>
            <p:custDataLst>
              <p:tags r:id="rId3"/>
            </p:custDataLst>
          </p:nvPr>
        </p:nvPicPr>
        <p:blipFill>
          <a:blip r:embed="rId11"/>
          <a:stretch>
            <a:fillRect/>
          </a:stretch>
        </p:blipFill>
        <p:spPr>
          <a:xfrm>
            <a:off x="6801417" y="4065905"/>
            <a:ext cx="3360830" cy="2441447"/>
          </a:xfrm>
          <a:prstGeom prst="rect">
            <a:avLst/>
          </a:prstGeom>
        </p:spPr>
      </p:pic>
      <p:cxnSp>
        <p:nvCxnSpPr>
          <p:cNvPr id="18" name="Straight Connector 17">
            <a:extLst>
              <a:ext uri="{FF2B5EF4-FFF2-40B4-BE49-F238E27FC236}">
                <a16:creationId xmlns:a16="http://schemas.microsoft.com/office/drawing/2014/main" id="{D29AB046-CA87-84D6-1BE4-7811CAB69950}"/>
              </a:ext>
            </a:extLst>
          </p:cNvPr>
          <p:cNvCxnSpPr/>
          <p:nvPr/>
        </p:nvCxnSpPr>
        <p:spPr>
          <a:xfrm flipV="1">
            <a:off x="3406784" y="811944"/>
            <a:ext cx="0" cy="586781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85891B-00CE-DC5B-5273-8A1A379799D0}"/>
              </a:ext>
            </a:extLst>
          </p:cNvPr>
          <p:cNvCxnSpPr/>
          <p:nvPr/>
        </p:nvCxnSpPr>
        <p:spPr>
          <a:xfrm flipV="1">
            <a:off x="6730588" y="811944"/>
            <a:ext cx="0" cy="586781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Footer Placeholder 20">
            <a:extLst>
              <a:ext uri="{FF2B5EF4-FFF2-40B4-BE49-F238E27FC236}">
                <a16:creationId xmlns:a16="http://schemas.microsoft.com/office/drawing/2014/main" id="{1DD1039A-B631-4A07-944B-F933E785C6E2}"/>
              </a:ext>
            </a:extLst>
          </p:cNvPr>
          <p:cNvSpPr>
            <a:spLocks noGrp="1"/>
          </p:cNvSpPr>
          <p:nvPr>
            <p:ph type="ftr" sz="quarter" idx="11"/>
          </p:nvPr>
        </p:nvSpPr>
        <p:spPr>
          <a:xfrm>
            <a:off x="0" y="7339494"/>
            <a:ext cx="8766519" cy="202579"/>
          </a:xfrm>
        </p:spPr>
        <p:txBody>
          <a:bodyPr/>
          <a:lstStyle/>
          <a:p>
            <a:pPr algn="just"/>
            <a:r>
              <a:rPr lang="en-US" sz="900" i="1" dirty="0">
                <a:solidFill>
                  <a:schemeClr val="tx1"/>
                </a:solidFill>
              </a:rPr>
              <a:t>Note: Historical Production Graphs prepared by Stifel Nicolas Canada Inc.</a:t>
            </a:r>
            <a:endParaRPr lang="en-CA" sz="900" i="1" dirty="0">
              <a:solidFill>
                <a:schemeClr val="tx1"/>
              </a:solidFill>
            </a:endParaRPr>
          </a:p>
        </p:txBody>
      </p:sp>
      <p:sp>
        <p:nvSpPr>
          <p:cNvPr id="20" name="Text Placeholder 2">
            <a:extLst>
              <a:ext uri="{FF2B5EF4-FFF2-40B4-BE49-F238E27FC236}">
                <a16:creationId xmlns:a16="http://schemas.microsoft.com/office/drawing/2014/main" id="{EB34BAA0-5DDE-C430-F5B7-6F4406FFA337}"/>
              </a:ext>
            </a:extLst>
          </p:cNvPr>
          <p:cNvSpPr txBox="1">
            <a:spLocks/>
          </p:cNvSpPr>
          <p:nvPr/>
        </p:nvSpPr>
        <p:spPr>
          <a:xfrm>
            <a:off x="181275" y="210074"/>
            <a:ext cx="7863598" cy="21843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Background: Track Record of Success of Tuktu Team Members</a:t>
            </a:r>
          </a:p>
        </p:txBody>
      </p:sp>
      <p:sp>
        <p:nvSpPr>
          <p:cNvPr id="22" name="Rectangle 21">
            <a:extLst>
              <a:ext uri="{FF2B5EF4-FFF2-40B4-BE49-F238E27FC236}">
                <a16:creationId xmlns:a16="http://schemas.microsoft.com/office/drawing/2014/main" id="{E38202EE-9C35-87CE-6A55-95AB4A396233}"/>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Slide Number Placeholder 1">
            <a:extLst>
              <a:ext uri="{FF2B5EF4-FFF2-40B4-BE49-F238E27FC236}">
                <a16:creationId xmlns:a16="http://schemas.microsoft.com/office/drawing/2014/main" id="{F6F685EE-CAAC-715C-BF12-3FAED0F4996D}"/>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18</a:t>
            </a:fld>
            <a:endParaRPr lang="en-CA" dirty="0"/>
          </a:p>
        </p:txBody>
      </p:sp>
    </p:spTree>
    <p:extLst>
      <p:ext uri="{BB962C8B-B14F-4D97-AF65-F5344CB8AC3E}">
        <p14:creationId xmlns:p14="http://schemas.microsoft.com/office/powerpoint/2010/main" val="2380731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9608FD-1579-5D64-B4FF-1476D79110DB}"/>
              </a:ext>
            </a:extLst>
          </p:cNvPr>
          <p:cNvSpPr txBox="1"/>
          <p:nvPr/>
        </p:nvSpPr>
        <p:spPr>
          <a:xfrm>
            <a:off x="48638" y="620768"/>
            <a:ext cx="9773272" cy="7266348"/>
          </a:xfrm>
          <a:prstGeom prst="rect">
            <a:avLst/>
          </a:prstGeom>
          <a:noFill/>
        </p:spPr>
        <p:txBody>
          <a:bodyPr wrap="square">
            <a:spAutoFit/>
          </a:bodyPr>
          <a:lstStyle/>
          <a:p>
            <a:pPr algn="just">
              <a:spcAft>
                <a:spcPts val="600"/>
              </a:spcAft>
            </a:pPr>
            <a:r>
              <a:rPr lang="en-US" sz="800" b="1" dirty="0">
                <a:effectLst/>
                <a:ea typeface="Times New Roman" panose="02020603050405020304" pitchFamily="18" charset="0"/>
                <a:cs typeface="Times New Roman" panose="02020603050405020304" pitchFamily="18" charset="0"/>
              </a:rPr>
              <a:t>FORWARD-LOOKING INFORMATION ADVISORIES  </a:t>
            </a:r>
          </a:p>
          <a:p>
            <a:pPr algn="just">
              <a:lnSpc>
                <a:spcPct val="107000"/>
              </a:lnSpc>
              <a:spcAft>
                <a:spcPts val="800"/>
              </a:spcAft>
            </a:pPr>
            <a:r>
              <a:rPr lang="en-US" sz="800" dirty="0">
                <a:solidFill>
                  <a:srgbClr val="000000"/>
                </a:solidFill>
                <a:effectLst/>
                <a:ea typeface="Times New Roman" panose="02020603050405020304" pitchFamily="18" charset="0"/>
                <a:cs typeface="Times New Roman" panose="02020603050405020304" pitchFamily="18" charset="0"/>
              </a:rPr>
              <a:t>Certain information contained in the press release may constitute forward-looking statements and information (collectively, “forward-looking statements”) within the meaning of applicable securities legislation that involve known and unknown risks, assumptions, uncertainties and other factors. Forward-looking statements may be identified by words like “anticipates”, “estimates”, “expects”, “indicates”, “intends”, “may”, “could” “should”, “would”, “plans”, “target”, “scheduled”, “projects”, “outlook”, “proposed”, “potential”, “will”, “seek” and similar expressions (including variations and negatives thereof). Forward-looking statements in this document include statements regarding, among other things: Tuktu’s business, strategy, objectives, strengths and focus; the Company’s drilling and development program, including its next drilling location and timing of same; the performance and other characteristics of the Company’s properties, including the Company’s recently drilled southern Alberta Deep Basin horizontal well; expectations regarding decline rates; expectations regarding the Company’s seismic reprocessing project; management’s expectations regarding reservoir characteristics and recovery factors and interpretation of its 2D seismic data, including localized areas of enhanced permeability and recoverable reserves; and expected results from its assets. Such statements reflect the current views of management of the Company with respect to future events and are subject to certain risks, uncertainties and assumptions that could cause results to differ materially from those expressed in the forward-looking statements.  Statements relating to production, reserves, recovery, replacement, costs and valuation are also deemed to be forward-looking statements, as they involve the implied assessment, based on certain estimates and assumptions, that the reserves described exist in the quantities predicted or estimated and that the reserves can be profitably produced in the future. With respect to forward-looking statements contained in this document, the Company has made assumptions regarding, among other things: the timing and success of future drilling; future commodity prices, price volatility, price differentials and the actual prices received for Tuktu’s products; fairway characteristics; future exchange and interest rates; supply of and demand for commodities; inflation; the availability of capital on satisfactory terms; the availability and price of </a:t>
            </a:r>
            <a:r>
              <a:rPr lang="en-US" sz="800" dirty="0" err="1">
                <a:solidFill>
                  <a:srgbClr val="000000"/>
                </a:solidFill>
                <a:effectLst/>
                <a:ea typeface="Times New Roman" panose="02020603050405020304" pitchFamily="18" charset="0"/>
                <a:cs typeface="Times New Roman" panose="02020603050405020304" pitchFamily="18" charset="0"/>
              </a:rPr>
              <a:t>labour</a:t>
            </a:r>
            <a:r>
              <a:rPr lang="en-US" sz="800" dirty="0">
                <a:solidFill>
                  <a:srgbClr val="000000"/>
                </a:solidFill>
                <a:effectLst/>
                <a:ea typeface="Times New Roman" panose="02020603050405020304" pitchFamily="18" charset="0"/>
                <a:cs typeface="Times New Roman" panose="02020603050405020304" pitchFamily="18" charset="0"/>
              </a:rPr>
              <a:t> and materials; the impact of increasing competition; conditions in general economic and financial markets; access to capital; the receipt and timing of regulatory, exchange and other required approvals; the ability of the Company to implement its business strategies and complete future acquisitions; the Company's long term business strategy; and effects of regulation by governmental agencies.</a:t>
            </a:r>
            <a:r>
              <a:rPr lang="en-CA" sz="800" dirty="0">
                <a:ea typeface="Calibri" panose="020F0502020204030204" pitchFamily="34" charset="0"/>
                <a:cs typeface="Times New Roman" panose="02020603050405020304" pitchFamily="18" charset="0"/>
              </a:rPr>
              <a:t> </a:t>
            </a:r>
            <a:r>
              <a:rPr lang="en-US" sz="800" dirty="0">
                <a:solidFill>
                  <a:srgbClr val="000000"/>
                </a:solidFill>
                <a:effectLst/>
                <a:ea typeface="Times New Roman" panose="02020603050405020304" pitchFamily="18" charset="0"/>
                <a:cs typeface="Times New Roman" panose="02020603050405020304" pitchFamily="18" charset="0"/>
              </a:rPr>
              <a:t>Factors that could cause actual results to vary from forward-looking statements or may affect the operations, performance, development and results of the Company‎’‎s businesses include, among other things: risks inherent in the Company's future operations; the Company‎’‎s ability to generate sufficient cash flow from operations to meet its future obligations; increases in maintenance, operating or financing costs; the realization of the anticipated benefits of future acquisitions, if any; the availability and price of </a:t>
            </a:r>
            <a:r>
              <a:rPr lang="en-US" sz="800" dirty="0" err="1">
                <a:solidFill>
                  <a:srgbClr val="000000"/>
                </a:solidFill>
                <a:effectLst/>
                <a:ea typeface="Times New Roman" panose="02020603050405020304" pitchFamily="18" charset="0"/>
                <a:cs typeface="Times New Roman" panose="02020603050405020304" pitchFamily="18" charset="0"/>
              </a:rPr>
              <a:t>labour</a:t>
            </a:r>
            <a:r>
              <a:rPr lang="en-US" sz="800" dirty="0">
                <a:solidFill>
                  <a:srgbClr val="000000"/>
                </a:solidFill>
                <a:effectLst/>
                <a:ea typeface="Times New Roman" panose="02020603050405020304" pitchFamily="18" charset="0"/>
                <a:cs typeface="Times New Roman" panose="02020603050405020304" pitchFamily="18" charset="0"/>
              </a:rPr>
              <a:t>, equipment and materials; competitive factors, including competition from third parties in the areas in which the Company intends to operate, pricing pressures and supply and demand in the oil and gas industry; </a:t>
            </a:r>
            <a:r>
              <a:rPr lang="en-CA" sz="800" dirty="0">
                <a:solidFill>
                  <a:srgbClr val="000000"/>
                </a:solidFill>
                <a:effectLst/>
                <a:ea typeface="Times New Roman" panose="02020603050405020304" pitchFamily="18" charset="0"/>
                <a:cs typeface="Times New Roman" panose="02020603050405020304" pitchFamily="18" charset="0"/>
              </a:rPr>
              <a:t>stock market and financial system volatility; </a:t>
            </a:r>
            <a:r>
              <a:rPr lang="en-US" sz="800" dirty="0">
                <a:solidFill>
                  <a:srgbClr val="000000"/>
                </a:solidFill>
                <a:effectLst/>
                <a:ea typeface="Times New Roman" panose="02020603050405020304" pitchFamily="18" charset="0"/>
                <a:cs typeface="Times New Roman" panose="02020603050405020304" pitchFamily="18" charset="0"/>
              </a:rPr>
              <a:t>fluctuations in currency and interest rates; inflation; risks of war, hostilities, civil insurrection, pandemics, political and economic instability overseas and its effect on commodity pricing and the oil and gas industry (including ongoing military actions between Russia and Ukraine and the crisis in Israel and Gaza); </a:t>
            </a:r>
            <a:r>
              <a:rPr lang="en-CA" sz="800" dirty="0">
                <a:solidFill>
                  <a:srgbClr val="000000"/>
                </a:solidFill>
                <a:effectLst/>
                <a:ea typeface="Times New Roman" panose="02020603050405020304" pitchFamily="18" charset="0"/>
                <a:cs typeface="Times New Roman" panose="02020603050405020304" pitchFamily="18" charset="0"/>
              </a:rPr>
              <a:t>determinations by the Organization of Petroleum Exporting Countries and other countries (collectively referred to as OPEC+) regarding production levels </a:t>
            </a:r>
            <a:r>
              <a:rPr lang="en-US" sz="800" dirty="0">
                <a:solidFill>
                  <a:srgbClr val="000000"/>
                </a:solidFill>
                <a:effectLst/>
                <a:ea typeface="Times New Roman" panose="02020603050405020304" pitchFamily="18" charset="0"/>
                <a:cs typeface="Times New Roman" panose="02020603050405020304" pitchFamily="18" charset="0"/>
              </a:rPr>
              <a:t>and the risk of an extended period of low oil and natural gas prices</a:t>
            </a:r>
            <a:r>
              <a:rPr lang="en-CA" sz="800" dirty="0">
                <a:solidFill>
                  <a:srgbClr val="000000"/>
                </a:solidFill>
                <a:effectLst/>
                <a:ea typeface="Times New Roman" panose="02020603050405020304" pitchFamily="18" charset="0"/>
                <a:cs typeface="Times New Roman" panose="02020603050405020304" pitchFamily="18" charset="0"/>
              </a:rPr>
              <a:t>; the imposition or expansion of tariffs imposed by domestic and foreign governments or the imposition of other restrictive trade measures, retaliatory or countermeasures implemented by such governments, including the introduction of regulatory barriers to trade and the potential effect on the demand and/or market price for the Company’s products and/or otherwise adversely affects the Company; </a:t>
            </a:r>
            <a:r>
              <a:rPr lang="en-US" sz="800" dirty="0">
                <a:solidFill>
                  <a:srgbClr val="000000"/>
                </a:solidFill>
                <a:effectLst/>
                <a:ea typeface="Times New Roman" panose="02020603050405020304" pitchFamily="18" charset="0"/>
                <a:cs typeface="Times New Roman" panose="02020603050405020304" pitchFamily="18" charset="0"/>
              </a:rPr>
              <a:t>risks with respect to unplanned pipeline outages; severe weather conditions and risks related to climate change, such as fire, drought and flooding and extreme hot or cold temperatures, including in respect of safety, asset integrity and shutting-in production; terrorist threats; risks associated with technology; changes in laws and regulations, including environmental, regulatory and taxation laws, and the interpretation of such changes to the management team‎’‎s future business; availability of adequate levels of insurance; difficulty in obtaining necessary regulatory approvals and the maintenance of such approvals; general economic and business conditions and markets; and such other similar risks and uncertainties. The impact of any one assumption, risk, uncertainty or other factor on a forward-looking statement cannot be determined with certainty, as these are interdependent and the Company's future course of action depends on the assessment of all information available at the relevant time. For additional risk factors relating to Tuktu, please refer to the Company’s annual information form for the year ended December 31, 2024, and its most recent MD&amp;A, which are available on the Company’s SEDAR+ profile at </a:t>
            </a:r>
            <a:r>
              <a:rPr lang="en-US" sz="800" u="sng" dirty="0">
                <a:solidFill>
                  <a:srgbClr val="000000"/>
                </a:solidFill>
                <a:effectLst/>
                <a:ea typeface="Times New Roman" panose="02020603050405020304" pitchFamily="18" charset="0"/>
                <a:cs typeface="Times New Roman" panose="02020603050405020304" pitchFamily="18" charset="0"/>
                <a:hlinkClick r:id="rId2"/>
              </a:rPr>
              <a:t>www.sedarplus.ca</a:t>
            </a:r>
            <a:r>
              <a:rPr lang="en-US" sz="800" dirty="0">
                <a:solidFill>
                  <a:srgbClr val="000000"/>
                </a:solidFill>
                <a:effectLst/>
                <a:ea typeface="Times New Roman" panose="02020603050405020304" pitchFamily="18" charset="0"/>
                <a:cs typeface="Times New Roman" panose="02020603050405020304" pitchFamily="18" charset="0"/>
              </a:rPr>
              <a:t>. </a:t>
            </a:r>
          </a:p>
          <a:p>
            <a:pPr algn="just">
              <a:spcAft>
                <a:spcPts val="600"/>
              </a:spcAft>
            </a:pPr>
            <a:r>
              <a:rPr lang="en-US" sz="800" b="1" dirty="0">
                <a:effectLst/>
                <a:ea typeface="Calibri" panose="020F0502020204030204" pitchFamily="34" charset="0"/>
                <a:cs typeface="Times New Roman" panose="02020603050405020304" pitchFamily="18" charset="0"/>
              </a:rPr>
              <a:t>FORWARD LOOKING FINANCIAL INFORMATION </a:t>
            </a:r>
          </a:p>
          <a:p>
            <a:pPr algn="just">
              <a:spcAft>
                <a:spcPts val="600"/>
              </a:spcAft>
            </a:pPr>
            <a:r>
              <a:rPr lang="en-US" sz="800" dirty="0">
                <a:effectLst/>
                <a:ea typeface="Calibri" panose="020F0502020204030204" pitchFamily="34" charset="0"/>
                <a:cs typeface="Times New Roman" panose="02020603050405020304" pitchFamily="18" charset="0"/>
              </a:rPr>
              <a:t>This document contains future-oriented financial information and financial outlook information (collectively, “</a:t>
            </a:r>
            <a:r>
              <a:rPr lang="en-US" sz="800" b="1" dirty="0">
                <a:effectLst/>
                <a:ea typeface="Calibri" panose="020F0502020204030204" pitchFamily="34" charset="0"/>
                <a:cs typeface="Times New Roman" panose="02020603050405020304" pitchFamily="18" charset="0"/>
              </a:rPr>
              <a:t>FOFI</a:t>
            </a:r>
            <a:r>
              <a:rPr lang="en-US" sz="800" dirty="0">
                <a:effectLst/>
                <a:ea typeface="Calibri" panose="020F0502020204030204" pitchFamily="34" charset="0"/>
                <a:cs typeface="Times New Roman" panose="02020603050405020304" pitchFamily="18" charset="0"/>
              </a:rPr>
              <a:t>") about the development plan, anticipated </a:t>
            </a:r>
            <a:r>
              <a:rPr lang="en-US" sz="800" dirty="0">
                <a:ea typeface="Calibri" panose="020F0502020204030204" pitchFamily="34" charset="0"/>
                <a:cs typeface="Times New Roman" panose="02020603050405020304" pitchFamily="18" charset="0"/>
              </a:rPr>
              <a:t>capital expenditures in 2025, anticipated 2025 operating netback, and </a:t>
            </a:r>
            <a:r>
              <a:rPr lang="en-US" sz="800" dirty="0">
                <a:effectLst/>
                <a:ea typeface="Calibri" panose="020F0502020204030204" pitchFamily="34" charset="0"/>
                <a:cs typeface="Times New Roman" panose="02020603050405020304" pitchFamily="18" charset="0"/>
              </a:rPr>
              <a:t>prospective operational and financial results of the Company’s assets, all of which are subject to the same assumptions, risk factors, limitations, and qualifications as set forth in the above paragraphs. FOFI contained in this document was approved by management as of the date of this document and was provided for the purpose of providing further information about the Company's future business operations, the Company disclaims any intention or obligation to update or revise any FOFI contained in this document, whether as a result of new information, future events or otherwise, unless required pursuant to applicable securities laws. Readers are cautioned that the FOFI contained in this document should not be used for purposes other than for which it is disclosed herein. </a:t>
            </a:r>
          </a:p>
          <a:p>
            <a:pPr algn="just">
              <a:spcAft>
                <a:spcPts val="600"/>
              </a:spcAft>
            </a:pPr>
            <a:r>
              <a:rPr lang="en-CA" sz="800" b="1" dirty="0">
                <a:effectLst/>
                <a:ea typeface="Calibri" panose="020F0502020204030204" pitchFamily="34" charset="0"/>
                <a:cs typeface="Times New Roman" panose="02020603050405020304" pitchFamily="18" charset="0"/>
              </a:rPr>
              <a:t>NON-GAAP AND OTHER FINANCIAL MEASURES</a:t>
            </a:r>
          </a:p>
          <a:p>
            <a:pPr algn="just">
              <a:spcAft>
                <a:spcPts val="600"/>
              </a:spcAft>
            </a:pPr>
            <a:r>
              <a:rPr lang="en-CA" sz="800" dirty="0">
                <a:effectLst/>
                <a:ea typeface="Calibri" panose="020F0502020204030204" pitchFamily="34" charset="0"/>
                <a:cs typeface="Times New Roman" panose="02020603050405020304" pitchFamily="18" charset="0"/>
              </a:rPr>
              <a:t>This document uses various specified financial measures (as such terms are defined in National Instrument 52-112 – </a:t>
            </a:r>
            <a:r>
              <a:rPr lang="en-CA" sz="800" i="1" dirty="0">
                <a:effectLst/>
                <a:ea typeface="Calibri" panose="020F0502020204030204" pitchFamily="34" charset="0"/>
                <a:cs typeface="Times New Roman" panose="02020603050405020304" pitchFamily="18" charset="0"/>
              </a:rPr>
              <a:t>Non-GAAP Disclosure and Other Financial Measures Disclosure</a:t>
            </a:r>
            <a:r>
              <a:rPr lang="en-CA" sz="800" dirty="0">
                <a:effectLst/>
                <a:ea typeface="Calibri" panose="020F0502020204030204" pitchFamily="34" charset="0"/>
                <a:cs typeface="Times New Roman" panose="02020603050405020304" pitchFamily="18" charset="0"/>
              </a:rPr>
              <a:t> ("</a:t>
            </a:r>
            <a:r>
              <a:rPr lang="en-CA" sz="800" b="1" dirty="0">
                <a:effectLst/>
                <a:ea typeface="Calibri" panose="020F0502020204030204" pitchFamily="34" charset="0"/>
                <a:cs typeface="Times New Roman" panose="02020603050405020304" pitchFamily="18" charset="0"/>
              </a:rPr>
              <a:t>NI 51-112</a:t>
            </a:r>
            <a:r>
              <a:rPr lang="en-CA" sz="800" dirty="0">
                <a:effectLst/>
                <a:ea typeface="Calibri" panose="020F0502020204030204" pitchFamily="34" charset="0"/>
                <a:cs typeface="Times New Roman" panose="02020603050405020304" pitchFamily="18" charset="0"/>
              </a:rPr>
              <a:t>")) including "non-GAAP financial measures", "non-GAAP ratios" and "supplementary financial measures" (as such terms are defined in NI 51-112), which are described in further detail below. Management believes that the presentation of these non-GAAP measures provide useful information to investors and shareholders as the measures provide increased transparency and the ability to better analyze performance against prior periods on a comparable basis. These non-GAAP and other financial measures are not standardized financial measures under IFRS and might not be comparable to similar measures presented by other companies where similar terminology is used. Investors are cautioned that these measures should not be construed as alternatives to or more meaningful than the most directly comparable IFRS measures as indicators of the Company's performance.</a:t>
            </a:r>
          </a:p>
          <a:p>
            <a:pPr marL="171450" indent="-171450" algn="just">
              <a:spcAft>
                <a:spcPts val="300"/>
              </a:spcAft>
              <a:buFont typeface="Arial" panose="020B0604020202020204" pitchFamily="34" charset="0"/>
              <a:buChar char="•"/>
            </a:pPr>
            <a:r>
              <a:rPr lang="en-CA" sz="800" i="1" dirty="0">
                <a:effectLst/>
                <a:ea typeface="Calibri" panose="020F0502020204030204" pitchFamily="34" charset="0"/>
                <a:cs typeface="Times New Roman" panose="02020603050405020304" pitchFamily="18" charset="0"/>
              </a:rPr>
              <a:t>Operating Netback , non-GAAP financial measure</a:t>
            </a:r>
            <a:endParaRPr lang="en-CA" sz="800" dirty="0">
              <a:effectLst/>
              <a:ea typeface="Calibri" panose="020F0502020204030204" pitchFamily="34" charset="0"/>
              <a:cs typeface="Times New Roman" panose="02020603050405020304" pitchFamily="18" charset="0"/>
            </a:endParaRPr>
          </a:p>
          <a:p>
            <a:pPr algn="just">
              <a:spcAft>
                <a:spcPts val="300"/>
              </a:spcAft>
            </a:pPr>
            <a:r>
              <a:rPr lang="en-CA" sz="800" dirty="0">
                <a:effectLst/>
                <a:ea typeface="Calibri" panose="020F0502020204030204" pitchFamily="34" charset="0"/>
                <a:cs typeface="Times New Roman" panose="02020603050405020304" pitchFamily="18" charset="0"/>
              </a:rPr>
              <a:t>Management feels operating netback is a key industry benchmark and measure of operating performance of the Company that assists management and investors in assessing the Company's profitability and is commonly used by other petroleum and natural gas producers. </a:t>
            </a:r>
            <a:r>
              <a:rPr lang="en-CA" sz="800" dirty="0">
                <a:ea typeface="Calibri" panose="020F0502020204030204" pitchFamily="34" charset="0"/>
                <a:cs typeface="Times New Roman" panose="02020603050405020304" pitchFamily="18" charset="0"/>
              </a:rPr>
              <a:t>O</a:t>
            </a:r>
            <a:r>
              <a:rPr lang="en-CA" sz="800" dirty="0">
                <a:effectLst/>
                <a:ea typeface="Calibri" panose="020F0502020204030204" pitchFamily="34" charset="0"/>
                <a:cs typeface="Times New Roman" panose="02020603050405020304" pitchFamily="18" charset="0"/>
              </a:rPr>
              <a:t>perating netback is calculated as petroleum and natural gas revenue less royalties, transportation and operating expenses. </a:t>
            </a:r>
            <a:endParaRPr lang="en-CA" sz="800" dirty="0">
              <a:ea typeface="Calibri" panose="020F0502020204030204" pitchFamily="34" charset="0"/>
              <a:cs typeface="Times New Roman" panose="02020603050405020304" pitchFamily="18" charset="0"/>
            </a:endParaRPr>
          </a:p>
          <a:p>
            <a:pPr marL="171450" indent="-171450" algn="just">
              <a:spcAft>
                <a:spcPts val="300"/>
              </a:spcAft>
              <a:buFont typeface="Arial" panose="020B0604020202020204" pitchFamily="34" charset="0"/>
              <a:buChar char="•"/>
            </a:pPr>
            <a:r>
              <a:rPr lang="en-US" sz="800" i="1" dirty="0">
                <a:effectLst/>
                <a:ea typeface="Calibri" panose="020F0502020204030204" pitchFamily="34" charset="0"/>
                <a:cs typeface="Times New Roman" panose="02020603050405020304" pitchFamily="18" charset="0"/>
              </a:rPr>
              <a:t>Enterprise Value</a:t>
            </a:r>
            <a:r>
              <a:rPr lang="en-CA" sz="800" i="1" dirty="0">
                <a:effectLst/>
                <a:ea typeface="Calibri" panose="020F0502020204030204" pitchFamily="34" charset="0"/>
                <a:cs typeface="Times New Roman" panose="02020603050405020304" pitchFamily="18" charset="0"/>
              </a:rPr>
              <a:t>, non-GAAP financial measure</a:t>
            </a:r>
            <a:endParaRPr lang="en-CA" sz="800" dirty="0">
              <a:effectLst/>
              <a:ea typeface="Calibri" panose="020F0502020204030204" pitchFamily="34" charset="0"/>
              <a:cs typeface="Times New Roman" panose="02020603050405020304" pitchFamily="18" charset="0"/>
            </a:endParaRPr>
          </a:p>
          <a:p>
            <a:pPr algn="just">
              <a:spcAft>
                <a:spcPts val="300"/>
              </a:spcAft>
            </a:pPr>
            <a:r>
              <a:rPr lang="en-US" sz="800" dirty="0">
                <a:effectLst/>
                <a:ea typeface="Calibri" panose="020F0502020204030204" pitchFamily="34" charset="0"/>
                <a:cs typeface="Times New Roman" panose="02020603050405020304" pitchFamily="18" charset="0"/>
              </a:rPr>
              <a:t>The Company uses "enterprise value"  as a key performance indicator. Enterprise value is calculated by adding the Company's market capitalization and market value of the Company's </a:t>
            </a:r>
            <a:r>
              <a:rPr lang="en-US" sz="800" dirty="0">
                <a:ea typeface="Calibri" panose="020F0502020204030204" pitchFamily="34" charset="0"/>
                <a:cs typeface="Times New Roman" panose="02020603050405020304" pitchFamily="18" charset="0"/>
              </a:rPr>
              <a:t>outstanding debt, less any cash or cash equivalents.</a:t>
            </a:r>
            <a:r>
              <a:rPr lang="en-US" sz="800" dirty="0">
                <a:effectLst/>
                <a:ea typeface="Calibri" panose="020F0502020204030204" pitchFamily="34" charset="0"/>
                <a:cs typeface="Times New Roman" panose="02020603050405020304" pitchFamily="18" charset="0"/>
              </a:rPr>
              <a:t> </a:t>
            </a:r>
            <a:endParaRPr lang="en-US" sz="800" dirty="0">
              <a:ea typeface="Calibri" panose="020F0502020204030204" pitchFamily="34" charset="0"/>
              <a:cs typeface="Times New Roman" panose="02020603050405020304" pitchFamily="18" charset="0"/>
            </a:endParaRPr>
          </a:p>
          <a:p>
            <a:pPr marL="171450" indent="-171450" algn="just">
              <a:spcAft>
                <a:spcPts val="300"/>
              </a:spcAft>
              <a:buFont typeface="Arial" panose="020B0604020202020204" pitchFamily="34" charset="0"/>
              <a:buChar char="•"/>
            </a:pPr>
            <a:r>
              <a:rPr lang="en-CA" sz="800" i="1" dirty="0">
                <a:ea typeface="Calibri" panose="020F0502020204030204" pitchFamily="34" charset="0"/>
                <a:cs typeface="Times New Roman" panose="02020603050405020304" pitchFamily="18" charset="0"/>
              </a:rPr>
              <a:t>Adjusted working capital</a:t>
            </a:r>
            <a:endParaRPr lang="en-CA" sz="800" i="1" dirty="0">
              <a:effectLst/>
              <a:ea typeface="Calibri" panose="020F0502020204030204" pitchFamily="34" charset="0"/>
              <a:cs typeface="Times New Roman" panose="02020603050405020304" pitchFamily="18" charset="0"/>
            </a:endParaRPr>
          </a:p>
          <a:p>
            <a:pPr algn="just">
              <a:spcAft>
                <a:spcPts val="300"/>
              </a:spcAft>
            </a:pPr>
            <a:r>
              <a:rPr lang="en-CA" sz="800" dirty="0">
                <a:ea typeface="Calibri" panose="020F0502020204030204" pitchFamily="34" charset="0"/>
                <a:cs typeface="Times New Roman" panose="02020603050405020304" pitchFamily="18" charset="0"/>
              </a:rPr>
              <a:t>Adjusted working capital is calculated by taking working capital (current assets less current liabilities) and adding back the warrant liability and current portion of decommissioning obligations. Management believes that adjusted working capital assists management and investors in assessing Tuktu’s short-term liquidity.</a:t>
            </a:r>
            <a:endParaRPr lang="en-CA" sz="800" dirty="0">
              <a:effectLst/>
              <a:ea typeface="Calibri" panose="020F0502020204030204" pitchFamily="34" charset="0"/>
              <a:cs typeface="Times New Roman" panose="02020603050405020304" pitchFamily="18" charset="0"/>
            </a:endParaRPr>
          </a:p>
          <a:p>
            <a:pPr algn="just">
              <a:spcAft>
                <a:spcPts val="600"/>
              </a:spcAft>
            </a:pPr>
            <a:endParaRPr lang="en-CA" sz="800" dirty="0">
              <a:effectLst/>
              <a:ea typeface="Calibri" panose="020F0502020204030204" pitchFamily="34" charset="0"/>
              <a:cs typeface="Times New Roman" panose="02020603050405020304" pitchFamily="18" charset="0"/>
            </a:endParaRPr>
          </a:p>
          <a:p>
            <a:pPr algn="just">
              <a:spcAft>
                <a:spcPts val="600"/>
              </a:spcAft>
            </a:pPr>
            <a:endParaRPr lang="en-CA" sz="800" dirty="0">
              <a:effectLs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C8766446-2BEC-5920-0869-6578457FDEA1}"/>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Advisories</a:t>
            </a:r>
          </a:p>
        </p:txBody>
      </p:sp>
      <p:pic>
        <p:nvPicPr>
          <p:cNvPr id="4" name="Picture 3" descr="A picture containing graphics, graphic design, font, text&#10;&#10;Description automatically generated">
            <a:extLst>
              <a:ext uri="{FF2B5EF4-FFF2-40B4-BE49-F238E27FC236}">
                <a16:creationId xmlns:a16="http://schemas.microsoft.com/office/drawing/2014/main" id="{FC1B2483-1B4A-1A3D-FFD6-3566A0B91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5" name="Rectangle 4">
            <a:extLst>
              <a:ext uri="{FF2B5EF4-FFF2-40B4-BE49-F238E27FC236}">
                <a16:creationId xmlns:a16="http://schemas.microsoft.com/office/drawing/2014/main" id="{5EDE0DBB-B317-F4B3-1A38-F36FA03FE339}"/>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lide Number Placeholder 1">
            <a:extLst>
              <a:ext uri="{FF2B5EF4-FFF2-40B4-BE49-F238E27FC236}">
                <a16:creationId xmlns:a16="http://schemas.microsoft.com/office/drawing/2014/main" id="{EE4D02E8-E756-3CA1-622A-9457D8B2BB04}"/>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19</a:t>
            </a:fld>
            <a:endParaRPr lang="en-CA" dirty="0"/>
          </a:p>
        </p:txBody>
      </p:sp>
    </p:spTree>
    <p:extLst>
      <p:ext uri="{BB962C8B-B14F-4D97-AF65-F5344CB8AC3E}">
        <p14:creationId xmlns:p14="http://schemas.microsoft.com/office/powerpoint/2010/main" val="1534243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4712-009F-16B6-DA75-2B80C76A4BD0}"/>
            </a:ext>
          </a:extLst>
        </p:cNvPr>
        <p:cNvGrpSpPr/>
        <p:nvPr/>
      </p:nvGrpSpPr>
      <p:grpSpPr>
        <a:xfrm>
          <a:off x="0" y="0"/>
          <a:ext cx="0" cy="0"/>
          <a:chOff x="0" y="0"/>
          <a:chExt cx="0" cy="0"/>
        </a:xfrm>
      </p:grpSpPr>
      <p:pic>
        <p:nvPicPr>
          <p:cNvPr id="4" name="Picture 3" descr="A picture containing graphics, graphic design, font, text&#10;&#10;Description automatically generated">
            <a:extLst>
              <a:ext uri="{FF2B5EF4-FFF2-40B4-BE49-F238E27FC236}">
                <a16:creationId xmlns:a16="http://schemas.microsoft.com/office/drawing/2014/main" id="{EE5D741E-8B5E-7EE1-2100-E106B7D9A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39" name="Text Placeholder 2">
            <a:extLst>
              <a:ext uri="{FF2B5EF4-FFF2-40B4-BE49-F238E27FC236}">
                <a16:creationId xmlns:a16="http://schemas.microsoft.com/office/drawing/2014/main" id="{A959F906-2FB1-B4CB-4649-9FA91B8420B6}"/>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Overview</a:t>
            </a:r>
          </a:p>
        </p:txBody>
      </p:sp>
      <p:sp>
        <p:nvSpPr>
          <p:cNvPr id="40" name="Rectangle 39">
            <a:extLst>
              <a:ext uri="{FF2B5EF4-FFF2-40B4-BE49-F238E27FC236}">
                <a16:creationId xmlns:a16="http://schemas.microsoft.com/office/drawing/2014/main" id="{665D5234-BAEE-C393-7546-C63C26BCD166}"/>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Slide Number Placeholder 1">
            <a:extLst>
              <a:ext uri="{FF2B5EF4-FFF2-40B4-BE49-F238E27FC236}">
                <a16:creationId xmlns:a16="http://schemas.microsoft.com/office/drawing/2014/main" id="{7EBA6EDE-FCFE-1ECA-BC0F-77396AA2D904}"/>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2</a:t>
            </a:fld>
            <a:endParaRPr lang="en-CA" dirty="0"/>
          </a:p>
        </p:txBody>
      </p:sp>
      <p:pic>
        <p:nvPicPr>
          <p:cNvPr id="15" name="Graphic 14" descr="Oil Rig with solid fill">
            <a:extLst>
              <a:ext uri="{FF2B5EF4-FFF2-40B4-BE49-F238E27FC236}">
                <a16:creationId xmlns:a16="http://schemas.microsoft.com/office/drawing/2014/main" id="{139CDCFB-117E-E2EE-81B8-773BFC32A0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840" y="4313931"/>
            <a:ext cx="747837" cy="747837"/>
          </a:xfrm>
          <a:prstGeom prst="rect">
            <a:avLst/>
          </a:prstGeom>
        </p:spPr>
      </p:pic>
      <p:sp>
        <p:nvSpPr>
          <p:cNvPr id="16" name="TextBox 15">
            <a:extLst>
              <a:ext uri="{FF2B5EF4-FFF2-40B4-BE49-F238E27FC236}">
                <a16:creationId xmlns:a16="http://schemas.microsoft.com/office/drawing/2014/main" id="{DE5FC0AB-1CB6-F74C-51F7-31ED767CA1D3}"/>
              </a:ext>
            </a:extLst>
          </p:cNvPr>
          <p:cNvSpPr txBox="1"/>
          <p:nvPr/>
        </p:nvSpPr>
        <p:spPr>
          <a:xfrm>
            <a:off x="1080677" y="4414931"/>
            <a:ext cx="3858768" cy="584775"/>
          </a:xfrm>
          <a:prstGeom prst="rect">
            <a:avLst/>
          </a:prstGeom>
          <a:noFill/>
        </p:spPr>
        <p:txBody>
          <a:bodyPr wrap="square" rtlCol="0">
            <a:spAutoFit/>
          </a:bodyPr>
          <a:lstStyle/>
          <a:p>
            <a:r>
              <a:rPr lang="en-US" sz="1600" dirty="0"/>
              <a:t>Total Q1/25 production of 705 BOE/d </a:t>
            </a:r>
            <a:r>
              <a:rPr lang="en-US" sz="1600" baseline="30000" dirty="0"/>
              <a:t>(4)</a:t>
            </a:r>
            <a:r>
              <a:rPr lang="en-US" sz="1600" dirty="0"/>
              <a:t>, 51% light oil, 49% natural gas</a:t>
            </a:r>
            <a:endParaRPr lang="en-US" sz="1600" baseline="30000" dirty="0"/>
          </a:p>
        </p:txBody>
      </p:sp>
      <p:sp>
        <p:nvSpPr>
          <p:cNvPr id="17" name="TextBox 16">
            <a:extLst>
              <a:ext uri="{FF2B5EF4-FFF2-40B4-BE49-F238E27FC236}">
                <a16:creationId xmlns:a16="http://schemas.microsoft.com/office/drawing/2014/main" id="{9AA7922E-7952-C745-5538-5D0B3E104BFC}"/>
              </a:ext>
            </a:extLst>
          </p:cNvPr>
          <p:cNvSpPr txBox="1"/>
          <p:nvPr/>
        </p:nvSpPr>
        <p:spPr>
          <a:xfrm>
            <a:off x="1089072" y="5417066"/>
            <a:ext cx="4073328" cy="830997"/>
          </a:xfrm>
          <a:prstGeom prst="rect">
            <a:avLst/>
          </a:prstGeom>
          <a:noFill/>
        </p:spPr>
        <p:txBody>
          <a:bodyPr wrap="square" rtlCol="0">
            <a:spAutoFit/>
          </a:bodyPr>
          <a:lstStyle/>
          <a:p>
            <a:r>
              <a:rPr lang="en-US" sz="1600" dirty="0"/>
              <a:t>Expansive land holdings (as of April 30</a:t>
            </a:r>
            <a:r>
              <a:rPr lang="en-US" sz="1600" baseline="30000" dirty="0"/>
              <a:t>th</a:t>
            </a:r>
            <a:r>
              <a:rPr lang="en-US" sz="1600" dirty="0"/>
              <a:t>, 2025) with ~</a:t>
            </a:r>
            <a:r>
              <a:rPr lang="en-US" sz="1600" b="1" dirty="0">
                <a:solidFill>
                  <a:srgbClr val="233E6F"/>
                </a:solidFill>
              </a:rPr>
              <a:t>137 gross sections (~126 net sections), </a:t>
            </a:r>
            <a:r>
              <a:rPr lang="en-US" sz="1600" dirty="0"/>
              <a:t>offering significant development potential</a:t>
            </a:r>
          </a:p>
        </p:txBody>
      </p:sp>
      <p:pic>
        <p:nvPicPr>
          <p:cNvPr id="20" name="Graphic 19" descr="Map with pin with solid fill">
            <a:extLst>
              <a:ext uri="{FF2B5EF4-FFF2-40B4-BE49-F238E27FC236}">
                <a16:creationId xmlns:a16="http://schemas.microsoft.com/office/drawing/2014/main" id="{87B7A1D8-423A-10E0-2B23-9845431566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248" y="5395547"/>
            <a:ext cx="749808" cy="749808"/>
          </a:xfrm>
          <a:prstGeom prst="rect">
            <a:avLst/>
          </a:prstGeom>
        </p:spPr>
      </p:pic>
      <p:sp>
        <p:nvSpPr>
          <p:cNvPr id="21" name="TextBox 20">
            <a:extLst>
              <a:ext uri="{FF2B5EF4-FFF2-40B4-BE49-F238E27FC236}">
                <a16:creationId xmlns:a16="http://schemas.microsoft.com/office/drawing/2014/main" id="{E9E22035-A457-26EA-9506-73F15E919941}"/>
              </a:ext>
            </a:extLst>
          </p:cNvPr>
          <p:cNvSpPr txBox="1"/>
          <p:nvPr/>
        </p:nvSpPr>
        <p:spPr>
          <a:xfrm>
            <a:off x="5722708" y="1181141"/>
            <a:ext cx="3858768" cy="830997"/>
          </a:xfrm>
          <a:prstGeom prst="rect">
            <a:avLst/>
          </a:prstGeom>
          <a:noFill/>
        </p:spPr>
        <p:txBody>
          <a:bodyPr wrap="square" rtlCol="0">
            <a:spAutoFit/>
          </a:bodyPr>
          <a:lstStyle/>
          <a:p>
            <a:r>
              <a:rPr lang="en-US" sz="1600" dirty="0"/>
              <a:t>Q1 2025 operating netback </a:t>
            </a:r>
            <a:r>
              <a:rPr lang="en-US" sz="1600" baseline="30000" dirty="0"/>
              <a:t>(5)</a:t>
            </a:r>
            <a:r>
              <a:rPr lang="en-US" sz="1600" dirty="0"/>
              <a:t> of $0.8 MM, providing a solid base for future opportunities </a:t>
            </a:r>
          </a:p>
        </p:txBody>
      </p:sp>
      <p:pic>
        <p:nvPicPr>
          <p:cNvPr id="22" name="Graphic 21" descr="Bar graph with upward trend with solid fill">
            <a:extLst>
              <a:ext uri="{FF2B5EF4-FFF2-40B4-BE49-F238E27FC236}">
                <a16:creationId xmlns:a16="http://schemas.microsoft.com/office/drawing/2014/main" id="{DCDC8F46-BADE-A313-D205-E053895531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2900" y="1246333"/>
            <a:ext cx="749808" cy="749808"/>
          </a:xfrm>
          <a:prstGeom prst="rect">
            <a:avLst/>
          </a:prstGeom>
        </p:spPr>
      </p:pic>
      <p:sp>
        <p:nvSpPr>
          <p:cNvPr id="23" name="TextBox 22">
            <a:extLst>
              <a:ext uri="{FF2B5EF4-FFF2-40B4-BE49-F238E27FC236}">
                <a16:creationId xmlns:a16="http://schemas.microsoft.com/office/drawing/2014/main" id="{190F7E94-9B05-7072-E4F8-59B77C9FC7A8}"/>
              </a:ext>
            </a:extLst>
          </p:cNvPr>
          <p:cNvSpPr txBox="1"/>
          <p:nvPr/>
        </p:nvSpPr>
        <p:spPr>
          <a:xfrm>
            <a:off x="5773122" y="2548958"/>
            <a:ext cx="3858768" cy="1077218"/>
          </a:xfrm>
          <a:prstGeom prst="rect">
            <a:avLst/>
          </a:prstGeom>
          <a:noFill/>
        </p:spPr>
        <p:txBody>
          <a:bodyPr wrap="square" rtlCol="0">
            <a:spAutoFit/>
          </a:bodyPr>
          <a:lstStyle/>
          <a:p>
            <a:r>
              <a:rPr lang="en-US" sz="1600" b="1" dirty="0">
                <a:solidFill>
                  <a:srgbClr val="233E6F"/>
                </a:solidFill>
              </a:rPr>
              <a:t>~100 predominantly </a:t>
            </a:r>
            <a:r>
              <a:rPr lang="en-US" sz="1600" b="1" dirty="0" err="1">
                <a:solidFill>
                  <a:srgbClr val="233E6F"/>
                </a:solidFill>
              </a:rPr>
              <a:t>unbooked</a:t>
            </a:r>
            <a:r>
              <a:rPr lang="en-US" sz="1600" b="1" baseline="30000" dirty="0">
                <a:solidFill>
                  <a:srgbClr val="233E6F"/>
                </a:solidFill>
              </a:rPr>
              <a:t>(5)</a:t>
            </a:r>
            <a:r>
              <a:rPr lang="en-US" sz="1600" b="1" dirty="0">
                <a:solidFill>
                  <a:srgbClr val="233E6F"/>
                </a:solidFill>
              </a:rPr>
              <a:t>, high-potential locations </a:t>
            </a:r>
            <a:r>
              <a:rPr lang="en-US" sz="1600" dirty="0"/>
              <a:t>across its asset base (three light oil plays, one conventional natural gas play)</a:t>
            </a:r>
          </a:p>
        </p:txBody>
      </p:sp>
      <p:sp>
        <p:nvSpPr>
          <p:cNvPr id="25" name="TextBox 24">
            <a:extLst>
              <a:ext uri="{FF2B5EF4-FFF2-40B4-BE49-F238E27FC236}">
                <a16:creationId xmlns:a16="http://schemas.microsoft.com/office/drawing/2014/main" id="{A2CDFD06-078B-EBA6-3AF6-187BDDEF4EA8}"/>
              </a:ext>
            </a:extLst>
          </p:cNvPr>
          <p:cNvSpPr txBox="1"/>
          <p:nvPr/>
        </p:nvSpPr>
        <p:spPr>
          <a:xfrm>
            <a:off x="5764132" y="4177787"/>
            <a:ext cx="3990089" cy="1077218"/>
          </a:xfrm>
          <a:prstGeom prst="rect">
            <a:avLst/>
          </a:prstGeom>
          <a:noFill/>
        </p:spPr>
        <p:txBody>
          <a:bodyPr wrap="square" rtlCol="0">
            <a:spAutoFit/>
          </a:bodyPr>
          <a:lstStyle/>
          <a:p>
            <a:r>
              <a:rPr lang="en-US" sz="1600" b="1" dirty="0">
                <a:solidFill>
                  <a:srgbClr val="233E6F"/>
                </a:solidFill>
              </a:rPr>
              <a:t>Single vertical well production of 66 </a:t>
            </a:r>
            <a:r>
              <a:rPr lang="en-US" sz="1600" b="1" dirty="0" err="1">
                <a:solidFill>
                  <a:srgbClr val="233E6F"/>
                </a:solidFill>
              </a:rPr>
              <a:t>Mbbl</a:t>
            </a:r>
            <a:r>
              <a:rPr lang="en-US" sz="1600" b="1" dirty="0">
                <a:solidFill>
                  <a:srgbClr val="233E6F"/>
                </a:solidFill>
              </a:rPr>
              <a:t> in 172 days </a:t>
            </a:r>
            <a:r>
              <a:rPr lang="en-US" sz="1600" dirty="0"/>
              <a:t>suggests a </a:t>
            </a:r>
            <a:r>
              <a:rPr lang="en-US" sz="1600" b="1" dirty="0">
                <a:solidFill>
                  <a:srgbClr val="233E6F"/>
                </a:solidFill>
              </a:rPr>
              <a:t>high-permeability reservoir </a:t>
            </a:r>
            <a:r>
              <a:rPr lang="en-US" sz="1600" dirty="0"/>
              <a:t>which may extend over 52 sections (~42</a:t>
            </a:r>
            <a:r>
              <a:rPr lang="en-US" sz="1600" baseline="30000" dirty="0"/>
              <a:t> (6)</a:t>
            </a:r>
            <a:r>
              <a:rPr lang="en-US" sz="1600" dirty="0"/>
              <a:t>gross sections controlled by Tuktu)</a:t>
            </a:r>
          </a:p>
        </p:txBody>
      </p:sp>
      <p:pic>
        <p:nvPicPr>
          <p:cNvPr id="26" name="Graphic 25" descr="Oil Barrel with solid fill">
            <a:extLst>
              <a:ext uri="{FF2B5EF4-FFF2-40B4-BE49-F238E27FC236}">
                <a16:creationId xmlns:a16="http://schemas.microsoft.com/office/drawing/2014/main" id="{BF026979-1CA8-4AB8-86FB-CD615362F3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29200" y="2632080"/>
            <a:ext cx="749808" cy="749808"/>
          </a:xfrm>
          <a:prstGeom prst="rect">
            <a:avLst/>
          </a:prstGeom>
        </p:spPr>
      </p:pic>
      <p:pic>
        <p:nvPicPr>
          <p:cNvPr id="32" name="Graphic 31" descr="Gold bars with solid fill">
            <a:extLst>
              <a:ext uri="{FF2B5EF4-FFF2-40B4-BE49-F238E27FC236}">
                <a16:creationId xmlns:a16="http://schemas.microsoft.com/office/drawing/2014/main" id="{BCE5DEC7-118D-2FC9-167E-3D6CC861AD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29200" y="4218381"/>
            <a:ext cx="749808" cy="749808"/>
          </a:xfrm>
          <a:prstGeom prst="rect">
            <a:avLst/>
          </a:prstGeom>
        </p:spPr>
      </p:pic>
      <p:graphicFrame>
        <p:nvGraphicFramePr>
          <p:cNvPr id="3" name="Table 49">
            <a:extLst>
              <a:ext uri="{FF2B5EF4-FFF2-40B4-BE49-F238E27FC236}">
                <a16:creationId xmlns:a16="http://schemas.microsoft.com/office/drawing/2014/main" id="{28177C5C-C0F5-AAEC-41CA-9EA2B5DE3EA6}"/>
              </a:ext>
            </a:extLst>
          </p:cNvPr>
          <p:cNvGraphicFramePr>
            <a:graphicFrameLocks noGrp="1"/>
          </p:cNvGraphicFramePr>
          <p:nvPr>
            <p:custDataLst>
              <p:tags r:id="rId1"/>
            </p:custDataLst>
            <p:extLst>
              <p:ext uri="{D42A27DB-BD31-4B8C-83A1-F6EECF244321}">
                <p14:modId xmlns:p14="http://schemas.microsoft.com/office/powerpoint/2010/main" val="1856349845"/>
              </p:ext>
            </p:extLst>
          </p:nvPr>
        </p:nvGraphicFramePr>
        <p:xfrm>
          <a:off x="336756" y="538944"/>
          <a:ext cx="4602691" cy="396240"/>
        </p:xfrm>
        <a:graphic>
          <a:graphicData uri="http://schemas.openxmlformats.org/drawingml/2006/table">
            <a:tbl>
              <a:tblPr firstRow="1" bandRow="1"/>
              <a:tblGrid>
                <a:gridCol w="4602691">
                  <a:extLst>
                    <a:ext uri="{9D8B030D-6E8A-4147-A177-3AD203B41FA5}">
                      <a16:colId xmlns:a16="http://schemas.microsoft.com/office/drawing/2014/main" val="1025291466"/>
                    </a:ext>
                  </a:extLst>
                </a:gridCol>
              </a:tblGrid>
              <a:tr h="292180">
                <a:tc>
                  <a:txBody>
                    <a:bodyPr/>
                    <a:lstStyle>
                      <a:lvl1pPr marL="0" algn="l" defTabSz="1005840" rtl="0" eaLnBrk="1" latinLnBrk="0" hangingPunct="1">
                        <a:defRPr sz="1980" kern="1200">
                          <a:solidFill>
                            <a:schemeClr val="tx1"/>
                          </a:solidFill>
                          <a:latin typeface="Canaccord Effra Light"/>
                        </a:defRPr>
                      </a:lvl1pPr>
                      <a:lvl2pPr marL="502920" algn="l" defTabSz="1005840" rtl="0" eaLnBrk="1" latinLnBrk="0" hangingPunct="1">
                        <a:defRPr sz="1980" kern="1200">
                          <a:solidFill>
                            <a:schemeClr val="tx1"/>
                          </a:solidFill>
                          <a:latin typeface="Canaccord Effra Light"/>
                        </a:defRPr>
                      </a:lvl2pPr>
                      <a:lvl3pPr marL="1005840" algn="l" defTabSz="1005840" rtl="0" eaLnBrk="1" latinLnBrk="0" hangingPunct="1">
                        <a:defRPr sz="1980" kern="1200">
                          <a:solidFill>
                            <a:schemeClr val="tx1"/>
                          </a:solidFill>
                          <a:latin typeface="Canaccord Effra Light"/>
                        </a:defRPr>
                      </a:lvl3pPr>
                      <a:lvl4pPr marL="1508760" algn="l" defTabSz="1005840" rtl="0" eaLnBrk="1" latinLnBrk="0" hangingPunct="1">
                        <a:defRPr sz="1980" kern="1200">
                          <a:solidFill>
                            <a:schemeClr val="tx1"/>
                          </a:solidFill>
                          <a:latin typeface="Canaccord Effra Light"/>
                        </a:defRPr>
                      </a:lvl4pPr>
                      <a:lvl5pPr marL="2011680" algn="l" defTabSz="1005840" rtl="0" eaLnBrk="1" latinLnBrk="0" hangingPunct="1">
                        <a:defRPr sz="1980" kern="1200">
                          <a:solidFill>
                            <a:schemeClr val="tx1"/>
                          </a:solidFill>
                          <a:latin typeface="Canaccord Effra Light"/>
                        </a:defRPr>
                      </a:lvl5pPr>
                      <a:lvl6pPr marL="2514600" algn="l" defTabSz="1005840" rtl="0" eaLnBrk="1" latinLnBrk="0" hangingPunct="1">
                        <a:defRPr sz="1980" kern="1200">
                          <a:solidFill>
                            <a:schemeClr val="tx1"/>
                          </a:solidFill>
                          <a:latin typeface="Canaccord Effra Light"/>
                        </a:defRPr>
                      </a:lvl6pPr>
                      <a:lvl7pPr marL="3017520" algn="l" defTabSz="1005840" rtl="0" eaLnBrk="1" latinLnBrk="0" hangingPunct="1">
                        <a:defRPr sz="1980" kern="1200">
                          <a:solidFill>
                            <a:schemeClr val="tx1"/>
                          </a:solidFill>
                          <a:latin typeface="Canaccord Effra Light"/>
                        </a:defRPr>
                      </a:lvl7pPr>
                      <a:lvl8pPr marL="3520440" algn="l" defTabSz="1005840" rtl="0" eaLnBrk="1" latinLnBrk="0" hangingPunct="1">
                        <a:defRPr sz="1980" kern="1200">
                          <a:solidFill>
                            <a:schemeClr val="tx1"/>
                          </a:solidFill>
                          <a:latin typeface="Canaccord Effra Light"/>
                        </a:defRPr>
                      </a:lvl8pPr>
                      <a:lvl9pPr marL="4023360" algn="l" defTabSz="1005840" rtl="0" eaLnBrk="1" latinLnBrk="0" hangingPunct="1">
                        <a:defRPr sz="1980" kern="1200">
                          <a:solidFill>
                            <a:schemeClr val="tx1"/>
                          </a:solidFill>
                          <a:latin typeface="Canaccord Effra Light"/>
                        </a:defRPr>
                      </a:lvl9pPr>
                    </a:lstStyle>
                    <a:p>
                      <a:r>
                        <a:rPr lang="en-US" sz="2000" b="1" dirty="0">
                          <a:solidFill>
                            <a:srgbClr val="1C386A"/>
                          </a:solidFill>
                          <a:latin typeface="Canaccord Effra" panose="020B0603020203020204" pitchFamily="34" charset="0"/>
                          <a:cs typeface="Canaccord Effra" panose="020B0603020203020204" pitchFamily="34" charset="0"/>
                        </a:rPr>
                        <a:t>Capitalization</a:t>
                      </a:r>
                      <a:endParaRPr lang="en-US" sz="2000" b="1" baseline="30000" dirty="0">
                        <a:solidFill>
                          <a:srgbClr val="1C386A"/>
                        </a:solidFill>
                        <a:latin typeface="Canaccord Effra" panose="020B0603020203020204" pitchFamily="34" charset="0"/>
                        <a:cs typeface="Canaccord Effra" panose="020B0603020203020204" pitchFamily="34" charset="0"/>
                      </a:endParaRP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131896"/>
                  </a:ext>
                </a:extLst>
              </a:tr>
            </a:tbl>
          </a:graphicData>
        </a:graphic>
      </p:graphicFrame>
      <p:sp>
        <p:nvSpPr>
          <p:cNvPr id="6" name="TextBox 5">
            <a:extLst>
              <a:ext uri="{FF2B5EF4-FFF2-40B4-BE49-F238E27FC236}">
                <a16:creationId xmlns:a16="http://schemas.microsoft.com/office/drawing/2014/main" id="{6E92303B-9AD5-7C9D-63D8-8911786513CF}"/>
              </a:ext>
            </a:extLst>
          </p:cNvPr>
          <p:cNvSpPr txBox="1"/>
          <p:nvPr/>
        </p:nvSpPr>
        <p:spPr>
          <a:xfrm>
            <a:off x="4763780" y="6126740"/>
            <a:ext cx="5150550" cy="1169551"/>
          </a:xfrm>
          <a:prstGeom prst="rect">
            <a:avLst/>
          </a:prstGeom>
          <a:noFill/>
        </p:spPr>
        <p:txBody>
          <a:bodyPr wrap="square" rtlCol="0" anchor="b">
            <a:spAutoFit/>
          </a:bodyPr>
          <a:lstStyle/>
          <a:p>
            <a:pPr marL="228600" indent="-228600" algn="just">
              <a:buAutoNum type="arabicParenBoth"/>
            </a:pPr>
            <a:endParaRPr lang="en-US" sz="700" i="1" dirty="0">
              <a:solidFill>
                <a:schemeClr val="tx1">
                  <a:lumMod val="50000"/>
                  <a:lumOff val="50000"/>
                </a:schemeClr>
              </a:solidFill>
            </a:endParaRPr>
          </a:p>
          <a:p>
            <a:pPr marL="228600" indent="-228600" algn="just">
              <a:buFont typeface="+mj-lt"/>
              <a:buAutoNum type="arabicParenR"/>
            </a:pPr>
            <a:r>
              <a:rPr lang="en-US" sz="700" i="1" dirty="0">
                <a:solidFill>
                  <a:schemeClr val="tx1">
                    <a:lumMod val="50000"/>
                    <a:lumOff val="50000"/>
                  </a:schemeClr>
                </a:solidFill>
              </a:rPr>
              <a:t>Share Price as at May 22,2025</a:t>
            </a:r>
          </a:p>
          <a:p>
            <a:pPr marL="228600" indent="-228600" algn="just">
              <a:buFont typeface="+mj-lt"/>
              <a:buAutoNum type="arabicParenR"/>
            </a:pPr>
            <a:r>
              <a:rPr lang="en-US" sz="700" i="1" dirty="0">
                <a:solidFill>
                  <a:schemeClr val="tx1">
                    <a:lumMod val="50000"/>
                    <a:lumOff val="50000"/>
                  </a:schemeClr>
                </a:solidFill>
              </a:rPr>
              <a:t>As at March 31, 2025. </a:t>
            </a:r>
            <a:r>
              <a:rPr lang="en-US" sz="700" i="1">
                <a:solidFill>
                  <a:schemeClr val="tx1">
                    <a:lumMod val="50000"/>
                    <a:lumOff val="50000"/>
                  </a:schemeClr>
                </a:solidFill>
              </a:rPr>
              <a:t>See March </a:t>
            </a:r>
            <a:r>
              <a:rPr lang="en-US" sz="700" i="1" dirty="0">
                <a:solidFill>
                  <a:schemeClr val="tx1">
                    <a:lumMod val="50000"/>
                    <a:lumOff val="50000"/>
                  </a:schemeClr>
                </a:solidFill>
              </a:rPr>
              <a:t>31, 2025 </a:t>
            </a:r>
            <a:r>
              <a:rPr lang="en-US" sz="700" i="1" dirty="0" err="1">
                <a:solidFill>
                  <a:schemeClr val="tx1">
                    <a:lumMod val="50000"/>
                    <a:lumOff val="50000"/>
                  </a:schemeClr>
                </a:solidFill>
              </a:rPr>
              <a:t>MD&amp;A</a:t>
            </a:r>
            <a:r>
              <a:rPr lang="en-US" sz="700" i="1" dirty="0">
                <a:solidFill>
                  <a:schemeClr val="tx1">
                    <a:lumMod val="50000"/>
                    <a:lumOff val="50000"/>
                  </a:schemeClr>
                </a:solidFill>
              </a:rPr>
              <a:t> dated May 21, 2025</a:t>
            </a:r>
          </a:p>
          <a:p>
            <a:pPr marL="228600" indent="-228600" algn="just">
              <a:buFont typeface="+mj-lt"/>
              <a:buAutoNum type="arabicParenR"/>
            </a:pPr>
            <a:r>
              <a:rPr lang="en-US" sz="700" i="1" dirty="0">
                <a:solidFill>
                  <a:schemeClr val="tx1">
                    <a:lumMod val="50000"/>
                    <a:lumOff val="50000"/>
                  </a:schemeClr>
                </a:solidFill>
              </a:rPr>
              <a:t>See “Advisories – "Non-GAAP Financial Measures and Ratios”.</a:t>
            </a:r>
          </a:p>
          <a:p>
            <a:pPr marL="228600" indent="-228600" algn="just">
              <a:buFont typeface="+mj-lt"/>
              <a:buAutoNum type="arabicParenR"/>
            </a:pPr>
            <a:r>
              <a:rPr lang="en-US" sz="700" i="1" dirty="0">
                <a:solidFill>
                  <a:schemeClr val="tx1">
                    <a:lumMod val="50000"/>
                    <a:lumOff val="50000"/>
                  </a:schemeClr>
                </a:solidFill>
              </a:rPr>
              <a:t>BOE/d refers to the Company’s working interest share in gross production.</a:t>
            </a:r>
          </a:p>
          <a:p>
            <a:pPr marL="228600" indent="-228600" algn="just">
              <a:buFont typeface="+mj-lt"/>
              <a:buAutoNum type="arabicParenR"/>
            </a:pPr>
            <a:r>
              <a:rPr lang="en-US" sz="700" i="1" dirty="0">
                <a:solidFill>
                  <a:schemeClr val="tx1">
                    <a:lumMod val="50000"/>
                    <a:lumOff val="50000"/>
                  </a:schemeClr>
                </a:solidFill>
              </a:rPr>
              <a:t>See “Advisories – Drilling Locations”.</a:t>
            </a:r>
          </a:p>
          <a:p>
            <a:pPr marL="228600" indent="-228600" algn="just">
              <a:buFont typeface="+mj-lt"/>
              <a:buAutoNum type="arabicParenR"/>
            </a:pPr>
            <a:r>
              <a:rPr lang="en-US" sz="700" i="1" dirty="0">
                <a:solidFill>
                  <a:schemeClr val="tx1">
                    <a:lumMod val="50000"/>
                    <a:lumOff val="50000"/>
                  </a:schemeClr>
                </a:solidFill>
              </a:rPr>
              <a:t>Of the 42 gross sections referenced, Tuktu acquired ~32 sections through past acquisitions and via earning in the farm-in agreement announced by the Company on July 17, 2024 (the </a:t>
            </a:r>
            <a:r>
              <a:rPr lang="en-US" sz="700" b="1" i="1" dirty="0">
                <a:solidFill>
                  <a:schemeClr val="tx1">
                    <a:lumMod val="50000"/>
                    <a:lumOff val="50000"/>
                  </a:schemeClr>
                </a:solidFill>
              </a:rPr>
              <a:t>“Farm-In Arrangement</a:t>
            </a:r>
            <a:r>
              <a:rPr lang="en-US" sz="700" i="1" dirty="0">
                <a:solidFill>
                  <a:schemeClr val="tx1">
                    <a:lumMod val="50000"/>
                    <a:lumOff val="50000"/>
                  </a:schemeClr>
                </a:solidFill>
              </a:rPr>
              <a:t>”); the remaining ~10 sections are unearned lands available for Tuktu pursuant to the Farm-In Arrangement. </a:t>
            </a:r>
          </a:p>
          <a:p>
            <a:pPr marL="228600" indent="-228600" algn="just">
              <a:buAutoNum type="arabicParenBoth"/>
            </a:pPr>
            <a:endParaRPr lang="en-CA" sz="700" i="1" dirty="0">
              <a:solidFill>
                <a:schemeClr val="tx1">
                  <a:lumMod val="50000"/>
                  <a:lumOff val="50000"/>
                </a:schemeClr>
              </a:solidFill>
            </a:endParaRPr>
          </a:p>
        </p:txBody>
      </p:sp>
      <p:graphicFrame>
        <p:nvGraphicFramePr>
          <p:cNvPr id="2" name="Table 49">
            <a:extLst>
              <a:ext uri="{FF2B5EF4-FFF2-40B4-BE49-F238E27FC236}">
                <a16:creationId xmlns:a16="http://schemas.microsoft.com/office/drawing/2014/main" id="{D650722B-50A2-6C94-632A-7BFE50539D31}"/>
              </a:ext>
            </a:extLst>
          </p:cNvPr>
          <p:cNvGraphicFramePr>
            <a:graphicFrameLocks noGrp="1"/>
          </p:cNvGraphicFramePr>
          <p:nvPr>
            <p:custDataLst>
              <p:tags r:id="rId2"/>
            </p:custDataLst>
            <p:extLst>
              <p:ext uri="{D42A27DB-BD31-4B8C-83A1-F6EECF244321}">
                <p14:modId xmlns:p14="http://schemas.microsoft.com/office/powerpoint/2010/main" val="503682657"/>
              </p:ext>
            </p:extLst>
          </p:nvPr>
        </p:nvGraphicFramePr>
        <p:xfrm>
          <a:off x="336755" y="3578321"/>
          <a:ext cx="4602691" cy="396240"/>
        </p:xfrm>
        <a:graphic>
          <a:graphicData uri="http://schemas.openxmlformats.org/drawingml/2006/table">
            <a:tbl>
              <a:tblPr firstRow="1" bandRow="1"/>
              <a:tblGrid>
                <a:gridCol w="4602691">
                  <a:extLst>
                    <a:ext uri="{9D8B030D-6E8A-4147-A177-3AD203B41FA5}">
                      <a16:colId xmlns:a16="http://schemas.microsoft.com/office/drawing/2014/main" val="1025291466"/>
                    </a:ext>
                  </a:extLst>
                </a:gridCol>
              </a:tblGrid>
              <a:tr h="292180">
                <a:tc>
                  <a:txBody>
                    <a:bodyPr/>
                    <a:lstStyle>
                      <a:lvl1pPr marL="0" algn="l" defTabSz="1005840" rtl="0" eaLnBrk="1" latinLnBrk="0" hangingPunct="1">
                        <a:defRPr sz="1980" kern="1200">
                          <a:solidFill>
                            <a:schemeClr val="tx1"/>
                          </a:solidFill>
                          <a:latin typeface="Canaccord Effra Light"/>
                        </a:defRPr>
                      </a:lvl1pPr>
                      <a:lvl2pPr marL="502920" algn="l" defTabSz="1005840" rtl="0" eaLnBrk="1" latinLnBrk="0" hangingPunct="1">
                        <a:defRPr sz="1980" kern="1200">
                          <a:solidFill>
                            <a:schemeClr val="tx1"/>
                          </a:solidFill>
                          <a:latin typeface="Canaccord Effra Light"/>
                        </a:defRPr>
                      </a:lvl2pPr>
                      <a:lvl3pPr marL="1005840" algn="l" defTabSz="1005840" rtl="0" eaLnBrk="1" latinLnBrk="0" hangingPunct="1">
                        <a:defRPr sz="1980" kern="1200">
                          <a:solidFill>
                            <a:schemeClr val="tx1"/>
                          </a:solidFill>
                          <a:latin typeface="Canaccord Effra Light"/>
                        </a:defRPr>
                      </a:lvl3pPr>
                      <a:lvl4pPr marL="1508760" algn="l" defTabSz="1005840" rtl="0" eaLnBrk="1" latinLnBrk="0" hangingPunct="1">
                        <a:defRPr sz="1980" kern="1200">
                          <a:solidFill>
                            <a:schemeClr val="tx1"/>
                          </a:solidFill>
                          <a:latin typeface="Canaccord Effra Light"/>
                        </a:defRPr>
                      </a:lvl4pPr>
                      <a:lvl5pPr marL="2011680" algn="l" defTabSz="1005840" rtl="0" eaLnBrk="1" latinLnBrk="0" hangingPunct="1">
                        <a:defRPr sz="1980" kern="1200">
                          <a:solidFill>
                            <a:schemeClr val="tx1"/>
                          </a:solidFill>
                          <a:latin typeface="Canaccord Effra Light"/>
                        </a:defRPr>
                      </a:lvl5pPr>
                      <a:lvl6pPr marL="2514600" algn="l" defTabSz="1005840" rtl="0" eaLnBrk="1" latinLnBrk="0" hangingPunct="1">
                        <a:defRPr sz="1980" kern="1200">
                          <a:solidFill>
                            <a:schemeClr val="tx1"/>
                          </a:solidFill>
                          <a:latin typeface="Canaccord Effra Light"/>
                        </a:defRPr>
                      </a:lvl6pPr>
                      <a:lvl7pPr marL="3017520" algn="l" defTabSz="1005840" rtl="0" eaLnBrk="1" latinLnBrk="0" hangingPunct="1">
                        <a:defRPr sz="1980" kern="1200">
                          <a:solidFill>
                            <a:schemeClr val="tx1"/>
                          </a:solidFill>
                          <a:latin typeface="Canaccord Effra Light"/>
                        </a:defRPr>
                      </a:lvl7pPr>
                      <a:lvl8pPr marL="3520440" algn="l" defTabSz="1005840" rtl="0" eaLnBrk="1" latinLnBrk="0" hangingPunct="1">
                        <a:defRPr sz="1980" kern="1200">
                          <a:solidFill>
                            <a:schemeClr val="tx1"/>
                          </a:solidFill>
                          <a:latin typeface="Canaccord Effra Light"/>
                        </a:defRPr>
                      </a:lvl8pPr>
                      <a:lvl9pPr marL="4023360" algn="l" defTabSz="1005840" rtl="0" eaLnBrk="1" latinLnBrk="0" hangingPunct="1">
                        <a:defRPr sz="1980" kern="1200">
                          <a:solidFill>
                            <a:schemeClr val="tx1"/>
                          </a:solidFill>
                          <a:latin typeface="Canaccord Effra Light"/>
                        </a:defRPr>
                      </a:lvl9pPr>
                    </a:lstStyle>
                    <a:p>
                      <a:r>
                        <a:rPr lang="en-US" sz="2000" b="1" dirty="0">
                          <a:solidFill>
                            <a:srgbClr val="1C386A"/>
                          </a:solidFill>
                          <a:latin typeface="Canaccord Effra" panose="020B0603020203020204" pitchFamily="34" charset="0"/>
                          <a:cs typeface="Canaccord Effra" panose="020B0603020203020204" pitchFamily="34" charset="0"/>
                        </a:rPr>
                        <a:t>Investment Highlights </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131896"/>
                  </a:ext>
                </a:extLst>
              </a:tr>
            </a:tbl>
          </a:graphicData>
        </a:graphic>
      </p:graphicFrame>
      <p:pic>
        <p:nvPicPr>
          <p:cNvPr id="7" name="Picture 6">
            <a:extLst>
              <a:ext uri="{FF2B5EF4-FFF2-40B4-BE49-F238E27FC236}">
                <a16:creationId xmlns:a16="http://schemas.microsoft.com/office/drawing/2014/main" id="{8BF1A5EB-9037-55A1-69B9-276EA189ACC1}"/>
              </a:ext>
            </a:extLst>
          </p:cNvPr>
          <p:cNvPicPr>
            <a:picLocks noChangeAspect="1"/>
          </p:cNvPicPr>
          <p:nvPr/>
        </p:nvPicPr>
        <p:blipFill>
          <a:blip r:embed="rId15"/>
          <a:stretch>
            <a:fillRect/>
          </a:stretch>
        </p:blipFill>
        <p:spPr>
          <a:xfrm>
            <a:off x="405954" y="1224412"/>
            <a:ext cx="3581400" cy="1562100"/>
          </a:xfrm>
          <a:prstGeom prst="rect">
            <a:avLst/>
          </a:prstGeom>
        </p:spPr>
      </p:pic>
    </p:spTree>
    <p:extLst>
      <p:ext uri="{BB962C8B-B14F-4D97-AF65-F5344CB8AC3E}">
        <p14:creationId xmlns:p14="http://schemas.microsoft.com/office/powerpoint/2010/main" val="3161600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EAFD26B-AA18-161B-A9CE-A4F8E7F26C46}"/>
              </a:ext>
            </a:extLst>
          </p:cNvPr>
          <p:cNvSpPr txBox="1"/>
          <p:nvPr/>
        </p:nvSpPr>
        <p:spPr>
          <a:xfrm>
            <a:off x="208928" y="729876"/>
            <a:ext cx="9640544" cy="7432804"/>
          </a:xfrm>
          <a:prstGeom prst="rect">
            <a:avLst/>
          </a:prstGeom>
          <a:noFill/>
        </p:spPr>
        <p:txBody>
          <a:bodyPr wrap="square">
            <a:spAutoFit/>
          </a:bodyPr>
          <a:lstStyle/>
          <a:p>
            <a:pPr algn="just"/>
            <a:r>
              <a:rPr lang="en-CA" sz="800" b="1" dirty="0">
                <a:effectLst/>
                <a:ea typeface="Calibri" panose="020F0502020204030204" pitchFamily="34" charset="0"/>
                <a:cs typeface="Times New Roman" panose="02020603050405020304" pitchFamily="18" charset="0"/>
              </a:rPr>
              <a:t>OIL AND GAS ADVISORIES</a:t>
            </a:r>
            <a:endParaRPr lang="en-CA" sz="800" dirty="0">
              <a:effectLst/>
              <a:ea typeface="Calibri" panose="020F0502020204030204" pitchFamily="34" charset="0"/>
              <a:cs typeface="Times New Roman" panose="02020603050405020304" pitchFamily="18" charset="0"/>
            </a:endParaRPr>
          </a:p>
          <a:p>
            <a:pPr algn="just"/>
            <a:r>
              <a:rPr lang="en-CA" sz="800" b="1" i="1" dirty="0">
                <a:effectLst/>
                <a:ea typeface="Calibri" panose="020F0502020204030204" pitchFamily="34" charset="0"/>
                <a:cs typeface="Times New Roman" panose="02020603050405020304" pitchFamily="18" charset="0"/>
              </a:rPr>
              <a:t> </a:t>
            </a:r>
            <a:endParaRPr lang="en-CA" sz="800" dirty="0">
              <a:effectLst/>
              <a:ea typeface="Calibri" panose="020F0502020204030204" pitchFamily="34" charset="0"/>
              <a:cs typeface="Times New Roman" panose="02020603050405020304" pitchFamily="18" charset="0"/>
            </a:endParaRPr>
          </a:p>
          <a:p>
            <a:pPr algn="just"/>
            <a:r>
              <a:rPr lang="en-CA" sz="800" b="1" dirty="0">
                <a:effectLst/>
                <a:ea typeface="Calibri" panose="020F0502020204030204" pitchFamily="34" charset="0"/>
                <a:cs typeface="Times New Roman" panose="02020603050405020304" pitchFamily="18" charset="0"/>
              </a:rPr>
              <a:t>RESERVES INFORMATION:</a:t>
            </a:r>
            <a:r>
              <a:rPr lang="en-CA" sz="800" dirty="0">
                <a:effectLst/>
                <a:ea typeface="Calibri" panose="020F0502020204030204" pitchFamily="34" charset="0"/>
                <a:cs typeface="Times New Roman" panose="02020603050405020304" pitchFamily="18" charset="0"/>
              </a:rPr>
              <a:t> All reserves information are from the Corporation’s 2024 year end reserve report prepared by Deloitte LLP. </a:t>
            </a:r>
            <a:r>
              <a:rPr lang="en-CA" sz="800" dirty="0">
                <a:ea typeface="Calibri" panose="020F0502020204030204" pitchFamily="34" charset="0"/>
                <a:cs typeface="Times New Roman" panose="02020603050405020304" pitchFamily="18" charset="0"/>
              </a:rPr>
              <a:t>Values therein</a:t>
            </a:r>
            <a:r>
              <a:rPr lang="en-CA" sz="800" dirty="0">
                <a:effectLst/>
                <a:ea typeface="Calibri" panose="020F0502020204030204" pitchFamily="34" charset="0"/>
                <a:cs typeface="Times New Roman" panose="02020603050405020304" pitchFamily="18" charset="0"/>
              </a:rPr>
              <a:t> were based on the average price and market forecasts of Deloitte LLP as of January 1, 2025. The recovery and reserve estimates of the crude oil, natural gas liquids and natural gas reserves provided herein are estimates only and there is no guarantee that the estimated reserves will be recovered. Actual crude oil, natural gas and natural gas liquids reserves may be greater than or less than the estimates provided herein.</a:t>
            </a:r>
          </a:p>
          <a:p>
            <a:pPr algn="just"/>
            <a:r>
              <a:rPr lang="en-CA" sz="800" dirty="0">
                <a:effectLst/>
                <a:ea typeface="Calibri" panose="020F0502020204030204" pitchFamily="34" charset="0"/>
                <a:cs typeface="Times New Roman" panose="02020603050405020304" pitchFamily="18" charset="0"/>
              </a:rPr>
              <a:t> </a:t>
            </a:r>
          </a:p>
          <a:p>
            <a:pPr algn="just"/>
            <a:r>
              <a:rPr lang="en-US" sz="800" dirty="0">
                <a:effectLst/>
                <a:ea typeface="Calibri" panose="020F0502020204030204" pitchFamily="34" charset="0"/>
                <a:cs typeface="Times New Roman" panose="02020603050405020304" pitchFamily="18" charset="0"/>
              </a:rPr>
              <a:t>This document contains estimates of the NPV of the Company's future net revenue from reserves associated with the Company’s assets (including assets acquired pursuant to recent acquisitions), as applicable. Such amounts do not represent the fair market value of such reserves. The recovery and reserve estimates provided herein are estimates only and there is no guarantee that the estimated reserves will be recovered. The NPV of the respective assets' base production is a snapshot in time and is based on the reserves evaluated using the applicable pricing assumptions described above. The NPV is calculated using a discount rate of 10%, on a before tax basis and is the sum of the present value of proved plus probable developed producing reserves based on the applicable pricing assumptions. It should not be assumed that the undiscounted or discounted NPV of future net revenue attributable to the respective assets represents the fair market value of those assets. The estimates for reserves for individual properties may not reflect the same confidence level as estimates of reserves for all properties due to the effects of aggregation. The recovery and reserve estimates of crude oil, NGL and natural gas reserves are estimates only and there is no guarantee that the estimated reserves will be recovered. Actual reserves may be greater than or less than the estimates relied upon for NPV calculations, herein.</a:t>
            </a:r>
            <a:endParaRPr lang="en-CA" sz="800" dirty="0">
              <a:effectLst/>
              <a:ea typeface="Calibri" panose="020F0502020204030204" pitchFamily="34" charset="0"/>
              <a:cs typeface="Times New Roman" panose="02020603050405020304" pitchFamily="18" charset="0"/>
            </a:endParaRPr>
          </a:p>
          <a:p>
            <a:pPr algn="just"/>
            <a:r>
              <a:rPr lang="en-US" sz="800" dirty="0">
                <a:effectLst/>
                <a:ea typeface="Calibri" panose="020F0502020204030204" pitchFamily="34" charset="0"/>
                <a:cs typeface="Times New Roman" panose="02020603050405020304" pitchFamily="18" charset="0"/>
              </a:rPr>
              <a:t> </a:t>
            </a:r>
            <a:endParaRPr lang="en-CA" sz="800" dirty="0">
              <a:effectLst/>
              <a:ea typeface="Calibri" panose="020F0502020204030204" pitchFamily="34" charset="0"/>
              <a:cs typeface="Times New Roman" panose="02020603050405020304" pitchFamily="18" charset="0"/>
            </a:endParaRPr>
          </a:p>
          <a:p>
            <a:pPr algn="just"/>
            <a:r>
              <a:rPr lang="en-CA" sz="800" b="1" dirty="0">
                <a:effectLst/>
                <a:ea typeface="Calibri" panose="020F0502020204030204" pitchFamily="34" charset="0"/>
              </a:rPr>
              <a:t>BOE ADVISORY:</a:t>
            </a:r>
            <a:r>
              <a:rPr lang="en-CA" sz="800" dirty="0">
                <a:effectLst/>
                <a:ea typeface="Calibri" panose="020F0502020204030204" pitchFamily="34" charset="0"/>
              </a:rPr>
              <a:t> The term "BOE" or barrels of oil equivalent may be misleading, particularly if used in isolation. </a:t>
            </a:r>
            <a:r>
              <a:rPr lang="en-US" sz="800" dirty="0">
                <a:effectLst/>
                <a:ea typeface="Calibri" panose="020F0502020204030204" pitchFamily="34" charset="0"/>
              </a:rPr>
              <a:t>A BOE conversion ratio of six thousand cubic feet of natural gas to one barrel of oil equivalent (6 Mcf: 1 bbl) is based on an energy </a:t>
            </a:r>
            <a:r>
              <a:rPr lang="en-US" sz="800" dirty="0">
                <a:effectLst/>
                <a:ea typeface="Calibri" panose="020F0502020204030204" pitchFamily="34" charset="0"/>
                <a:cs typeface="Times New Roman" panose="02020603050405020304" pitchFamily="18" charset="0"/>
              </a:rPr>
              <a:t>equivalency conversion method primarily applicable at the burner tip and does not represent a value equivalency at the wellhead. Additionally, given that the value ratio based on the current price of crude oil, as compared to natural gas, is significantly different from the energy equivalency of 6:1; utilizing a conversion ratio of 6:1 may be misleading as an indication of value.</a:t>
            </a:r>
          </a:p>
          <a:p>
            <a:pPr algn="just"/>
            <a:endParaRPr lang="en-US" sz="800" dirty="0">
              <a:effectLst/>
              <a:ea typeface="Calibri" panose="020F0502020204030204" pitchFamily="34" charset="0"/>
              <a:cs typeface="Times New Roman" panose="02020603050405020304" pitchFamily="18" charset="0"/>
            </a:endParaRPr>
          </a:p>
          <a:p>
            <a:pPr algn="just"/>
            <a:r>
              <a:rPr lang="en-US" sz="800" b="1" dirty="0">
                <a:effectLst/>
                <a:ea typeface="Calibri" panose="020F0502020204030204" pitchFamily="34" charset="0"/>
                <a:cs typeface="Times New Roman" panose="02020603050405020304" pitchFamily="18" charset="0"/>
              </a:rPr>
              <a:t>INITIAL PRODUCTION RATES:</a:t>
            </a:r>
            <a:r>
              <a:rPr lang="en-US" sz="800" dirty="0">
                <a:effectLst/>
                <a:ea typeface="Calibri" panose="020F0502020204030204" pitchFamily="34" charset="0"/>
                <a:cs typeface="Times New Roman" panose="02020603050405020304" pitchFamily="18" charset="0"/>
              </a:rPr>
              <a:t> References in this document to IP, IP30 or IP60 rates, other short-term production rates or initial performance measures relating to new wells are useful in confirming the presence of hydrocarbons; however, such rates are not determinative of the rates at which such wells will commence production and decline thereafter and are not indicative of long-term performance or of ultimate recovery. All IP rates presented herein represent the results from wells after all "load" fluids (used in well completion stimulation) have been recovered. While encouraging, readers are cautioned not to place reliance on such rates in calculating the aggregate production for the Company. Accordingly, the Company cautions that the test results should be considered to be preliminary.</a:t>
            </a:r>
          </a:p>
          <a:p>
            <a:pPr algn="just"/>
            <a:endParaRPr lang="en-US" sz="800" dirty="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DRILLING LOCATIONS: </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This document discloses drilling locations in two categories: (i) booked locations; and (ii)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locations. Booked locations identified in this document reflect drilling locations that have associated proved and/or probable undeveloped reserves, as applicable, and were derived from</a:t>
            </a:r>
            <a:r>
              <a:rPr lang="en-US" altLang="en-US" sz="800" dirty="0">
                <a:ea typeface="Calibri" panose="020F0502020204030204" pitchFamily="34" charset="0"/>
                <a:cs typeface="Times New Roman" panose="02020603050405020304" pitchFamily="18" charset="0"/>
              </a:rPr>
              <a:t> </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 evaluation prepared by Deloitte Canada LLP (“</a:t>
            </a:r>
            <a:r>
              <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Deloitte</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dated effective December 31, 2024, with a preparation date of </a:t>
            </a:r>
            <a:r>
              <a:rPr lang="en-US" altLang="en-US" sz="800" dirty="0">
                <a:ea typeface="Calibri" panose="020F0502020204030204" pitchFamily="34" charset="0"/>
                <a:cs typeface="Times New Roman" panose="02020603050405020304" pitchFamily="18" charset="0"/>
              </a:rPr>
              <a:t>March 24, 2025</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 “</a:t>
            </a:r>
            <a:r>
              <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Deloitte Report</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evaluating substantially all of Tuktu’s assets. Of the total approximately 100 drilling locations identified herein across the Company’s asset base, at least 70 locations were identified within the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Pennf</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Upper Banff subject to the Farm-In Arrangement (of which at least 6 locations are booked, probable locations and the remainder are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locations) and at least 30 locations were identified within the Company’s properties (of which at least 1 location is a booked, probable location and the remainder are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locations). The Deloitte Report was prepared in accordance with NI 51-101 and COGEH.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drilling locations are the internal estimates of Tuktu based on the prospective acreage of the Tuktu assets (including recently acquired assets), and an assumption as to the number of wells that can be drilled per section based on industry practice and internal review.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locations do not have attributed reserves or resources (including contingent and prospective).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locations have been identified by Tuktu's management as an estimation of Tuktu's multi-year drilling activities based on evaluation of applicable geologic, seismic, engineering, production and reserves information. There is no certainty that Tuktu will drill all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drilling locations and if drilled there is no certainty that such locations will result in additional oil and natural gas reserves, resources or production. The drilling locations on which Tuktu will actually drill wells, including the number and timing thereof is ultimately dependent upon the availability of funding, regulatory approvals, seasonal restrictions, oil and natural gas prices, costs, actual drilling results, additional reservoir information that is obtained and other factors. While a certain number of the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drilling locations have been de-risked by Tuktu, drilling existing wells in relatively close proximity to such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drilling locations, the majority of other </a:t>
            </a:r>
            <a:r>
              <a:rPr kumimoji="0" lang="en-US" altLang="en-US" sz="80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unbooked</a:t>
            </a:r>
            <a:r>
              <a:rPr kumimoji="0" lang="en-US" altLang="en-US" sz="80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drilling locations are farther away from existing wells, where subsurface information is scarce and thus such locations will not necessarily result in the addition of booked oil and gas reserves, resources, or production.</a:t>
            </a:r>
            <a:endParaRPr lang="en-US" altLang="en-US" sz="800" b="1" dirty="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ANALOGOUS INFORMATION &amp; TYPE CURVES</a:t>
            </a:r>
            <a:r>
              <a:rPr kumimoji="0" lang="en-US" altLang="en-US" sz="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Certain information in this document may constitute "analogous information" as defined in NI 51-101, with respect to </a:t>
            </a:r>
            <a:r>
              <a:rPr lang="en-US" altLang="en-US" sz="800" dirty="0">
                <a:ea typeface="Calibri" panose="020F0502020204030204" pitchFamily="34" charset="0"/>
                <a:cs typeface="Times New Roman" panose="02020603050405020304" pitchFamily="18" charset="0"/>
              </a:rPr>
              <a:t>Tuktu’s assets </a:t>
            </a:r>
            <a:r>
              <a:rPr kumimoji="0" lang="en-US" altLang="en-US" sz="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including, but not limited to, information relating to well locations that are in geographical proximity to or believed to be on-trend with other drilling locations acquired by the Company. This analogous information is derived from publicly available information sources which the Company believes are predominantly independent in nature. Some of </a:t>
            </a:r>
            <a:r>
              <a:rPr lang="en-US" altLang="en-US" sz="800" dirty="0">
                <a:ea typeface="Calibri" panose="020F0502020204030204" pitchFamily="34" charset="0"/>
                <a:cs typeface="Times New Roman" panose="02020603050405020304" pitchFamily="18" charset="0"/>
              </a:rPr>
              <a:t>this data may not have been prepared by qualified reserves evaluators or auditors and the preparation of any estimates may not be in strict accordance with COGEH. </a:t>
            </a:r>
            <a:r>
              <a:rPr kumimoji="0" lang="en-US" altLang="en-US" sz="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There is no certainty that the results of the analogous information or inferred thereby will be achieved by the Company and such information should not be construed as an estimate of future production levels or the actual characteristics and quality of the Company’s assets.</a:t>
            </a:r>
            <a:r>
              <a:rPr lang="en-US" altLang="en-US" sz="800" dirty="0">
                <a:ea typeface="Calibri" panose="020F0502020204030204" pitchFamily="34" charset="0"/>
                <a:cs typeface="Times New Roman" panose="02020603050405020304" pitchFamily="18" charset="0"/>
              </a:rPr>
              <a:t> Certain type curves disclosure presented herein represents volumes expected to be recovered from wells. The type curves represent what management thinks an average well will achieve, based on methodology that is analogous to wells with similar geological features. Individual wells may be higher or lower but over a larger number of wells, management expects the average to come out to the type curve. Over time, type curves can and will change based on achieving more production history on older wells or more recent completion information on newer wells. The reader is cautioned that the data relied upon by the Company may be in error and/or may not be analogous to the Company’s land holdings.</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800" dirty="0">
              <a:ea typeface="Calibri" panose="020F0502020204030204" pitchFamily="34" charset="0"/>
              <a:cs typeface="Times New Roman" panose="02020603050405020304" pitchFamily="18" charset="0"/>
            </a:endParaRPr>
          </a:p>
          <a:p>
            <a:pPr algn="just">
              <a:spcAft>
                <a:spcPts val="600"/>
              </a:spcAft>
            </a:pPr>
            <a:r>
              <a:rPr lang="en-US" sz="800" b="1" dirty="0">
                <a:effectLst/>
                <a:ea typeface="Calibri" panose="020F0502020204030204" pitchFamily="34" charset="0"/>
                <a:cs typeface="Times New Roman" panose="02020603050405020304" pitchFamily="18" charset="0"/>
              </a:rPr>
              <a:t>THIRD PARTY INFORMATION: </a:t>
            </a:r>
            <a:r>
              <a:rPr lang="en-US" sz="800" dirty="0">
                <a:effectLst/>
                <a:ea typeface="Calibri" panose="020F0502020204030204" pitchFamily="34" charset="0"/>
                <a:cs typeface="Times New Roman" panose="02020603050405020304" pitchFamily="18" charset="0"/>
              </a:rPr>
              <a:t>Certain market, third party and industry data contained in this presentation is based upon information from government or other industry publications and reports or based on estimates derived from such publications and reports. Government and industry publications and reports generally indicate that they have obtained their information from sources believed to be reliable, but the Company has not conducted its own independent verification of such information. No representation or warranty of any kind, express or implied, is made by the Company as to the accuracy or completeness of the information contained in this document, and nothing contained in this report is, or shall be relied upon as, a promise or re-report by the Company.</a:t>
            </a:r>
            <a:endParaRPr kumimoji="0" lang="en-US" altLang="en-US" sz="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OIL AND GAS METRICS:</a:t>
            </a:r>
            <a:r>
              <a:rPr kumimoji="0" lang="en-US" altLang="en-US" sz="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This document contains certain oil and gas metrics which do not have standardized meanings or standard methods of calculation and therefore such measures may not be comparable to similar measures used by other companies and should not be used to make comparisons.  Such metrics have been included in this document to provide readers with additional measures to evaluate the Company's performance; however, such measures are not reliable indicators of the Company's future performance and future performance may not compare to the Company's performance in previous periods and therefore such metrics should not be unduly relied upon. </a:t>
            </a:r>
            <a:endParaRPr kumimoji="0" lang="en-CA" altLang="en-US" sz="800" i="0" u="none" strike="noStrike" cap="none" normalizeH="0" baseline="0" dirty="0">
              <a:ln>
                <a:noFill/>
              </a:ln>
              <a:solidFill>
                <a:schemeClr val="tx1"/>
              </a:solidFill>
              <a:effectLst/>
            </a:endParaRPr>
          </a:p>
          <a:p>
            <a:pPr algn="just"/>
            <a:endParaRPr lang="en-CA" sz="800" dirty="0"/>
          </a:p>
          <a:p>
            <a:pPr algn="just"/>
            <a:endParaRPr lang="en-CA" sz="800" dirty="0">
              <a:effectLst/>
              <a:ea typeface="Calibri" panose="020F0502020204030204" pitchFamily="34" charset="0"/>
              <a:cs typeface="Times New Roman" panose="02020603050405020304" pitchFamily="18" charset="0"/>
            </a:endParaRPr>
          </a:p>
          <a:p>
            <a:pPr algn="just"/>
            <a:r>
              <a:rPr lang="en-US" sz="800" dirty="0">
                <a:effectLst/>
                <a:ea typeface="Calibri" panose="020F0502020204030204" pitchFamily="34" charset="0"/>
                <a:cs typeface="Times New Roman" panose="02020603050405020304" pitchFamily="18" charset="0"/>
              </a:rPr>
              <a:t> </a:t>
            </a:r>
            <a:endParaRPr lang="en-CA" sz="800" dirty="0">
              <a:effectLs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287A0A53-11DB-990F-A416-77977AECEB98}"/>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Advisories</a:t>
            </a:r>
          </a:p>
        </p:txBody>
      </p:sp>
      <p:pic>
        <p:nvPicPr>
          <p:cNvPr id="4" name="Picture 3" descr="A picture containing graphics, graphic design, font, text&#10;&#10;Description automatically generated">
            <a:extLst>
              <a:ext uri="{FF2B5EF4-FFF2-40B4-BE49-F238E27FC236}">
                <a16:creationId xmlns:a16="http://schemas.microsoft.com/office/drawing/2014/main" id="{2D678840-9ECA-0ED1-EFD7-36CE9DB62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5" name="Rectangle 4">
            <a:extLst>
              <a:ext uri="{FF2B5EF4-FFF2-40B4-BE49-F238E27FC236}">
                <a16:creationId xmlns:a16="http://schemas.microsoft.com/office/drawing/2014/main" id="{921ECC0D-9781-1B01-5983-8F1A792340BA}"/>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lide Number Placeholder 1">
            <a:extLst>
              <a:ext uri="{FF2B5EF4-FFF2-40B4-BE49-F238E27FC236}">
                <a16:creationId xmlns:a16="http://schemas.microsoft.com/office/drawing/2014/main" id="{CC53BBAC-4014-D02D-60BE-80E84FF07884}"/>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20</a:t>
            </a:fld>
            <a:endParaRPr lang="en-CA" dirty="0"/>
          </a:p>
        </p:txBody>
      </p:sp>
    </p:spTree>
    <p:extLst>
      <p:ext uri="{BB962C8B-B14F-4D97-AF65-F5344CB8AC3E}">
        <p14:creationId xmlns:p14="http://schemas.microsoft.com/office/powerpoint/2010/main" val="4032006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1F6D95-B234-9FDF-FD31-29B49C654A12}"/>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Advisories</a:t>
            </a:r>
          </a:p>
        </p:txBody>
      </p:sp>
      <p:pic>
        <p:nvPicPr>
          <p:cNvPr id="4" name="Picture 3" descr="A picture containing graphics, graphic design, font, text&#10;&#10;Description automatically generated">
            <a:extLst>
              <a:ext uri="{FF2B5EF4-FFF2-40B4-BE49-F238E27FC236}">
                <a16:creationId xmlns:a16="http://schemas.microsoft.com/office/drawing/2014/main" id="{C7623E89-F29E-DAE8-6256-8C193792F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5" name="Rectangle 4">
            <a:extLst>
              <a:ext uri="{FF2B5EF4-FFF2-40B4-BE49-F238E27FC236}">
                <a16:creationId xmlns:a16="http://schemas.microsoft.com/office/drawing/2014/main" id="{3254E110-2D18-7285-330F-2D2C93871181}"/>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00" dirty="0"/>
          </a:p>
        </p:txBody>
      </p:sp>
      <p:sp>
        <p:nvSpPr>
          <p:cNvPr id="7" name="Rectangle 1">
            <a:extLst>
              <a:ext uri="{FF2B5EF4-FFF2-40B4-BE49-F238E27FC236}">
                <a16:creationId xmlns:a16="http://schemas.microsoft.com/office/drawing/2014/main" id="{3C7B1AC9-BDB0-3C58-9257-FF4647FC9BAB}"/>
              </a:ext>
            </a:extLst>
          </p:cNvPr>
          <p:cNvSpPr>
            <a:spLocks noChangeArrowheads="1"/>
          </p:cNvSpPr>
          <p:nvPr/>
        </p:nvSpPr>
        <p:spPr bwMode="auto">
          <a:xfrm>
            <a:off x="181275" y="395753"/>
            <a:ext cx="96958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endParaRPr lang="en-US" sz="800" b="1" dirty="0">
              <a:effectLst/>
              <a:ea typeface="Calibri" panose="020F0502020204030204" pitchFamily="34" charset="0"/>
              <a:cs typeface="Times New Roman" panose="02020603050405020304" pitchFamily="18" charset="0"/>
            </a:endParaRPr>
          </a:p>
          <a:p>
            <a:pPr algn="just" defTabSz="914400" eaLnBrk="0" fontAlgn="base" hangingPunct="0">
              <a:spcBef>
                <a:spcPct val="0"/>
              </a:spcBef>
              <a:spcAft>
                <a:spcPct val="0"/>
              </a:spcAft>
            </a:pPr>
            <a:endParaRPr lang="en-US" sz="800" b="1" dirty="0">
              <a:ea typeface="Calibri" panose="020F0502020204030204" pitchFamily="34" charset="0"/>
              <a:cs typeface="Times New Roman" panose="02020603050405020304" pitchFamily="18" charset="0"/>
            </a:endParaRPr>
          </a:p>
          <a:p>
            <a:pPr algn="just" defTabSz="914400" eaLnBrk="0" fontAlgn="base" hangingPunct="0">
              <a:spcBef>
                <a:spcPct val="0"/>
              </a:spcBef>
              <a:spcAft>
                <a:spcPct val="0"/>
              </a:spcAft>
            </a:pPr>
            <a:endParaRPr lang="en-US" sz="800" b="1" dirty="0">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altLang="en-US" sz="800" b="1" i="1" u="none" strike="noStrike" cap="none" normalizeH="0" baseline="0" dirty="0">
              <a:ln>
                <a:noFill/>
              </a:ln>
              <a:solidFill>
                <a:srgbClr val="000000"/>
              </a:solidFill>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800" b="1" i="1"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PRICING ASSUMPTIONS</a:t>
            </a:r>
            <a:endParaRPr kumimoji="0" lang="en-CA" altLang="en-US" sz="80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D95B1D89-6854-5919-560F-2F18568C3E0C}"/>
              </a:ext>
            </a:extLst>
          </p:cNvPr>
          <p:cNvSpPr txBox="1"/>
          <p:nvPr/>
        </p:nvSpPr>
        <p:spPr>
          <a:xfrm>
            <a:off x="181275" y="3371685"/>
            <a:ext cx="5659582" cy="613373"/>
          </a:xfrm>
          <a:prstGeom prst="rect">
            <a:avLst/>
          </a:prstGeom>
          <a:noFill/>
        </p:spPr>
        <p:txBody>
          <a:bodyPr wrap="square">
            <a:spAutoFit/>
          </a:bodyPr>
          <a:lstStyle/>
          <a:p>
            <a:pPr algn="just">
              <a:lnSpc>
                <a:spcPct val="107000"/>
              </a:lnSpc>
            </a:pPr>
            <a:r>
              <a:rPr lang="en-CA" sz="800" b="1" i="1" dirty="0">
                <a:solidFill>
                  <a:srgbClr val="000000"/>
                </a:solidFill>
                <a:effectLst/>
                <a:ea typeface="Times New Roman" panose="02020603050405020304" pitchFamily="18" charset="0"/>
                <a:cs typeface="Times New Roman" panose="02020603050405020304" pitchFamily="18" charset="0"/>
              </a:rPr>
              <a:t>ABBREVIATIONS</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dirty="0">
                <a:solidFill>
                  <a:srgbClr val="000000"/>
                </a:solidFill>
                <a:effectLst/>
                <a:ea typeface="Times New Roman" panose="02020603050405020304" pitchFamily="18" charset="0"/>
                <a:cs typeface="Times New Roman" panose="02020603050405020304" pitchFamily="18" charset="0"/>
              </a:rPr>
              <a:t>Terms and abbreviations that are used in this document that are not otherwise defined herein are provided below:</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dirty="0">
                <a:effectLst/>
                <a:ea typeface="Times New Roman" panose="02020603050405020304" pitchFamily="18" charset="0"/>
                <a:cs typeface="Times New Roman" panose="02020603050405020304" pitchFamily="18" charset="0"/>
              </a:rPr>
              <a:t> </a:t>
            </a:r>
            <a:endParaRPr lang="en-CA" sz="800" dirty="0">
              <a:effectLst/>
              <a:ea typeface="Calibri" panose="020F0502020204030204" pitchFamily="34" charset="0"/>
              <a:cs typeface="Times New Roman" panose="02020603050405020304" pitchFamily="18" charset="0"/>
            </a:endParaRPr>
          </a:p>
          <a:p>
            <a:pPr algn="just">
              <a:lnSpc>
                <a:spcPct val="107000"/>
              </a:lnSpc>
            </a:pPr>
            <a:endParaRPr lang="en-CA" sz="800" i="1" dirty="0">
              <a:effectLst/>
              <a:ea typeface="Calibri" panose="020F0502020204030204" pitchFamily="34" charset="0"/>
              <a:cs typeface="Times New Roman" panose="02020603050405020304" pitchFamily="18" charset="0"/>
            </a:endParaRPr>
          </a:p>
        </p:txBody>
      </p:sp>
      <p:sp>
        <p:nvSpPr>
          <p:cNvPr id="9" name="Slide Number Placeholder 1">
            <a:extLst>
              <a:ext uri="{FF2B5EF4-FFF2-40B4-BE49-F238E27FC236}">
                <a16:creationId xmlns:a16="http://schemas.microsoft.com/office/drawing/2014/main" id="{D8C74D1F-2449-3C35-D0D9-BDF3EE4BC3EA}"/>
              </a:ext>
            </a:extLst>
          </p:cNvPr>
          <p:cNvSpPr>
            <a:spLocks noGrp="1"/>
          </p:cNvSpPr>
          <p:nvPr>
            <p:ph type="sldNum" sz="quarter" idx="12"/>
          </p:nvPr>
        </p:nvSpPr>
        <p:spPr>
          <a:xfrm>
            <a:off x="7746622" y="7167091"/>
            <a:ext cx="2263140" cy="402483"/>
          </a:xfrm>
        </p:spPr>
        <p:txBody>
          <a:bodyPr/>
          <a:lstStyle/>
          <a:p>
            <a:fld id="{53345608-4A28-4D52-8C69-3DAC933EBBD8}" type="slidenum">
              <a:rPr lang="en-CA" sz="800" smtClean="0"/>
              <a:t>21</a:t>
            </a:fld>
            <a:endParaRPr lang="en-CA" sz="800" dirty="0"/>
          </a:p>
        </p:txBody>
      </p:sp>
      <p:sp>
        <p:nvSpPr>
          <p:cNvPr id="2" name="TextBox 1">
            <a:extLst>
              <a:ext uri="{FF2B5EF4-FFF2-40B4-BE49-F238E27FC236}">
                <a16:creationId xmlns:a16="http://schemas.microsoft.com/office/drawing/2014/main" id="{A2A0D7C6-7ACB-811D-7D31-31783E130F85}"/>
              </a:ext>
            </a:extLst>
          </p:cNvPr>
          <p:cNvSpPr txBox="1"/>
          <p:nvPr/>
        </p:nvSpPr>
        <p:spPr>
          <a:xfrm>
            <a:off x="252464" y="3678371"/>
            <a:ext cx="5890492" cy="1541063"/>
          </a:xfrm>
          <a:prstGeom prst="rect">
            <a:avLst/>
          </a:prstGeom>
          <a:noFill/>
        </p:spPr>
        <p:txBody>
          <a:bodyPr wrap="square" numCol="2" rtlCol="0">
            <a:spAutoFit/>
          </a:bodyPr>
          <a:lstStyle/>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API – </a:t>
            </a:r>
            <a:r>
              <a:rPr lang="en-CA" sz="800" i="1" dirty="0">
                <a:solidFill>
                  <a:srgbClr val="000000"/>
                </a:solidFill>
                <a:ea typeface="Times New Roman" panose="02020603050405020304" pitchFamily="18" charset="0"/>
                <a:cs typeface="Times New Roman" panose="02020603050405020304" pitchFamily="18" charset="0"/>
              </a:rPr>
              <a:t>American Petroleum Institute</a:t>
            </a: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bbl(s)</a:t>
            </a:r>
            <a:r>
              <a:rPr lang="en-CA" sz="800" dirty="0">
                <a:solidFill>
                  <a:srgbClr val="000000"/>
                </a:solidFill>
                <a:effectLst/>
                <a:ea typeface="Times New Roman" panose="02020603050405020304" pitchFamily="18" charset="0"/>
                <a:cs typeface="Times New Roman" panose="02020603050405020304" pitchFamily="18" charset="0"/>
              </a:rPr>
              <a:t> - barrel(s)</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bbls/d</a:t>
            </a:r>
            <a:r>
              <a:rPr lang="en-CA" sz="800" dirty="0">
                <a:solidFill>
                  <a:srgbClr val="000000"/>
                </a:solidFill>
                <a:effectLst/>
                <a:ea typeface="Times New Roman" panose="02020603050405020304" pitchFamily="18" charset="0"/>
                <a:cs typeface="Times New Roman" panose="02020603050405020304" pitchFamily="18" charset="0"/>
              </a:rPr>
              <a:t> - barrels per day</a:t>
            </a:r>
          </a:p>
          <a:p>
            <a:pPr algn="just">
              <a:lnSpc>
                <a:spcPct val="107000"/>
              </a:lnSpc>
            </a:pPr>
            <a:r>
              <a:rPr lang="en-CA" sz="800" dirty="0">
                <a:solidFill>
                  <a:srgbClr val="000000"/>
                </a:solidFill>
                <a:ea typeface="Calibri" panose="020F0502020204030204" pitchFamily="34" charset="0"/>
                <a:cs typeface="Times New Roman" panose="02020603050405020304" pitchFamily="18" charset="0"/>
              </a:rPr>
              <a:t>Bcf – billion cubic feet</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boe </a:t>
            </a:r>
            <a:r>
              <a:rPr lang="en-CA" sz="800" dirty="0">
                <a:solidFill>
                  <a:srgbClr val="000000"/>
                </a:solidFill>
                <a:effectLst/>
                <a:ea typeface="Times New Roman" panose="02020603050405020304" pitchFamily="18" charset="0"/>
                <a:cs typeface="Times New Roman" panose="02020603050405020304" pitchFamily="18" charset="0"/>
              </a:rPr>
              <a:t>- barrels of oil equivalent (6 Mcf = 1 bbl)</a:t>
            </a:r>
          </a:p>
          <a:p>
            <a:pPr algn="just">
              <a:lnSpc>
                <a:spcPct val="107000"/>
              </a:lnSpc>
            </a:pPr>
            <a:r>
              <a:rPr lang="en-CA" sz="800" dirty="0">
                <a:solidFill>
                  <a:srgbClr val="000000"/>
                </a:solidFill>
                <a:ea typeface="Times New Roman" panose="02020603050405020304" pitchFamily="18" charset="0"/>
                <a:cs typeface="Times New Roman" panose="02020603050405020304" pitchFamily="18" charset="0"/>
              </a:rPr>
              <a:t>boe/d – barrels of oil equivalent per day</a:t>
            </a:r>
          </a:p>
          <a:p>
            <a:pPr algn="just">
              <a:lnSpc>
                <a:spcPct val="107000"/>
              </a:lnSpc>
            </a:pPr>
            <a:r>
              <a:rPr lang="en-CA" sz="800" dirty="0">
                <a:solidFill>
                  <a:srgbClr val="000000"/>
                </a:solidFill>
                <a:effectLst/>
                <a:ea typeface="Times New Roman" panose="02020603050405020304" pitchFamily="18" charset="0"/>
                <a:cs typeface="Times New Roman" panose="02020603050405020304" pitchFamily="18" charset="0"/>
              </a:rPr>
              <a:t>CAPEX – capital expenditures</a:t>
            </a: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IP30 - </a:t>
            </a:r>
            <a:r>
              <a:rPr lang="en-CA" sz="800" dirty="0">
                <a:solidFill>
                  <a:srgbClr val="000000"/>
                </a:solidFill>
                <a:effectLst/>
                <a:ea typeface="Times New Roman" panose="02020603050405020304" pitchFamily="18" charset="0"/>
                <a:cs typeface="Times New Roman" panose="02020603050405020304" pitchFamily="18" charset="0"/>
              </a:rPr>
              <a:t>initial production over the first 30-days on stream</a:t>
            </a:r>
            <a:endParaRPr lang="en-CA" sz="800" i="1" dirty="0">
              <a:solidFill>
                <a:srgbClr val="000000"/>
              </a:solidFill>
              <a:effectLst/>
              <a:ea typeface="Times New Roman" panose="02020603050405020304" pitchFamily="18" charset="0"/>
              <a:cs typeface="Times New Roman" panose="02020603050405020304" pitchFamily="18" charset="0"/>
            </a:endParaRPr>
          </a:p>
          <a:p>
            <a:pPr algn="just">
              <a:lnSpc>
                <a:spcPct val="107000"/>
              </a:lnSpc>
            </a:pPr>
            <a:r>
              <a:rPr lang="en-CA" sz="800" i="1" dirty="0">
                <a:solidFill>
                  <a:srgbClr val="000000"/>
                </a:solidFill>
                <a:ea typeface="Calibri" panose="020F0502020204030204" pitchFamily="34" charset="0"/>
                <a:cs typeface="Times New Roman" panose="02020603050405020304" pitchFamily="18" charset="0"/>
              </a:rPr>
              <a:t>kpa - </a:t>
            </a:r>
            <a:r>
              <a:rPr lang="en-CA" sz="800" dirty="0">
                <a:solidFill>
                  <a:srgbClr val="000000"/>
                </a:solidFill>
                <a:ea typeface="Calibri" panose="020F0502020204030204" pitchFamily="34" charset="0"/>
                <a:cs typeface="Times New Roman" panose="02020603050405020304" pitchFamily="18" charset="0"/>
              </a:rPr>
              <a:t>kilopascal</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Mbbl</a:t>
            </a:r>
            <a:r>
              <a:rPr lang="en-CA" sz="800" dirty="0">
                <a:solidFill>
                  <a:srgbClr val="000000"/>
                </a:solidFill>
                <a:effectLst/>
                <a:ea typeface="Times New Roman" panose="02020603050405020304" pitchFamily="18" charset="0"/>
                <a:cs typeface="Times New Roman" panose="02020603050405020304" pitchFamily="18" charset="0"/>
              </a:rPr>
              <a:t> - thousand barrels of oil</a:t>
            </a:r>
            <a:r>
              <a:rPr lang="en-CA" sz="800" b="1" dirty="0">
                <a:solidFill>
                  <a:srgbClr val="000000"/>
                </a:solidFill>
                <a:effectLst/>
                <a:ea typeface="Times New Roman" panose="02020603050405020304" pitchFamily="18" charset="0"/>
                <a:cs typeface="Times New Roman" panose="02020603050405020304" pitchFamily="18" charset="0"/>
              </a:rPr>
              <a:t> </a:t>
            </a:r>
          </a:p>
          <a:p>
            <a:pPr algn="just">
              <a:lnSpc>
                <a:spcPct val="107000"/>
              </a:lnSpc>
            </a:pPr>
            <a:endParaRPr lang="en-CA" sz="800" b="1" dirty="0">
              <a:solidFill>
                <a:srgbClr val="000000"/>
              </a:solidFill>
              <a:effectLst/>
              <a:ea typeface="Times New Roman" panose="02020603050405020304" pitchFamily="18" charset="0"/>
              <a:cs typeface="Times New Roman" panose="02020603050405020304" pitchFamily="18" charset="0"/>
            </a:endParaRPr>
          </a:p>
          <a:p>
            <a:pPr algn="just">
              <a:lnSpc>
                <a:spcPct val="107000"/>
              </a:lnSpc>
            </a:pPr>
            <a:r>
              <a:rPr lang="en-CA" sz="800" dirty="0">
                <a:solidFill>
                  <a:srgbClr val="000000"/>
                </a:solidFill>
                <a:effectLst/>
                <a:ea typeface="Calibri" panose="020F0502020204030204" pitchFamily="34" charset="0"/>
                <a:cs typeface="Times New Roman" panose="02020603050405020304" pitchFamily="18" charset="0"/>
              </a:rPr>
              <a:t>Mboe – </a:t>
            </a:r>
            <a:r>
              <a:rPr lang="en-CA" sz="800" dirty="0">
                <a:solidFill>
                  <a:srgbClr val="000000"/>
                </a:solidFill>
                <a:ea typeface="Calibri" panose="020F0502020204030204" pitchFamily="34" charset="0"/>
                <a:cs typeface="Times New Roman" panose="02020603050405020304" pitchFamily="18" charset="0"/>
              </a:rPr>
              <a:t>million barrels of oil equivalent</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MM  - </a:t>
            </a:r>
            <a:r>
              <a:rPr lang="en-CA" sz="800" dirty="0">
                <a:solidFill>
                  <a:srgbClr val="000000"/>
                </a:solidFill>
                <a:effectLst/>
                <a:ea typeface="Times New Roman" panose="02020603050405020304" pitchFamily="18" charset="0"/>
                <a:cs typeface="Times New Roman" panose="02020603050405020304" pitchFamily="18" charset="0"/>
              </a:rPr>
              <a:t>millions</a:t>
            </a: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MMbbl</a:t>
            </a:r>
            <a:r>
              <a:rPr lang="en-CA" sz="800" dirty="0">
                <a:solidFill>
                  <a:srgbClr val="000000"/>
                </a:solidFill>
                <a:effectLst/>
                <a:ea typeface="Times New Roman" panose="02020603050405020304" pitchFamily="18" charset="0"/>
                <a:cs typeface="Times New Roman" panose="02020603050405020304" pitchFamily="18" charset="0"/>
              </a:rPr>
              <a:t> - million barrels of oil</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Mcf</a:t>
            </a:r>
            <a:r>
              <a:rPr lang="en-CA" sz="800" dirty="0">
                <a:solidFill>
                  <a:srgbClr val="000000"/>
                </a:solidFill>
                <a:effectLst/>
                <a:ea typeface="Times New Roman" panose="02020603050405020304" pitchFamily="18" charset="0"/>
                <a:cs typeface="Times New Roman" panose="02020603050405020304" pitchFamily="18" charset="0"/>
              </a:rPr>
              <a:t> - thousand cubic feet</a:t>
            </a:r>
          </a:p>
          <a:p>
            <a:pPr algn="just">
              <a:lnSpc>
                <a:spcPct val="107000"/>
              </a:lnSpc>
            </a:pPr>
            <a:r>
              <a:rPr lang="en-CA" sz="800" i="1" dirty="0">
                <a:solidFill>
                  <a:srgbClr val="000000"/>
                </a:solidFill>
                <a:effectLst/>
                <a:ea typeface="Calibri" panose="020F0502020204030204" pitchFamily="34" charset="0"/>
                <a:cs typeface="Times New Roman" panose="02020603050405020304" pitchFamily="18" charset="0"/>
              </a:rPr>
              <a:t>NPV - </a:t>
            </a:r>
            <a:r>
              <a:rPr lang="en-CA" sz="800" dirty="0">
                <a:solidFill>
                  <a:srgbClr val="000000"/>
                </a:solidFill>
                <a:effectLst/>
                <a:ea typeface="Calibri" panose="020F0502020204030204" pitchFamily="34" charset="0"/>
                <a:cs typeface="Times New Roman" panose="02020603050405020304" pitchFamily="18" charset="0"/>
              </a:rPr>
              <a:t>net present value</a:t>
            </a:r>
          </a:p>
          <a:p>
            <a:pPr algn="just">
              <a:lnSpc>
                <a:spcPct val="107000"/>
              </a:lnSpc>
            </a:pPr>
            <a:r>
              <a:rPr lang="en-CA" sz="800" i="1" dirty="0">
                <a:solidFill>
                  <a:srgbClr val="000000"/>
                </a:solidFill>
                <a:ea typeface="Calibri" panose="020F0502020204030204" pitchFamily="34" charset="0"/>
                <a:cs typeface="Times New Roman" panose="02020603050405020304" pitchFamily="18" charset="0"/>
              </a:rPr>
              <a:t>NPV10 - </a:t>
            </a:r>
            <a:r>
              <a:rPr lang="en-CA" sz="800" dirty="0">
                <a:solidFill>
                  <a:srgbClr val="000000"/>
                </a:solidFill>
                <a:ea typeface="Calibri" panose="020F0502020204030204" pitchFamily="34" charset="0"/>
                <a:cs typeface="Times New Roman" panose="02020603050405020304" pitchFamily="18" charset="0"/>
              </a:rPr>
              <a:t>net present value using a 10% discount rate</a:t>
            </a:r>
            <a:endParaRPr lang="en-CA" sz="800" i="1"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NGL</a:t>
            </a:r>
            <a:r>
              <a:rPr lang="en-CA" sz="800" dirty="0">
                <a:solidFill>
                  <a:srgbClr val="000000"/>
                </a:solidFill>
                <a:effectLst/>
                <a:ea typeface="Times New Roman" panose="02020603050405020304" pitchFamily="18" charset="0"/>
                <a:cs typeface="Times New Roman" panose="02020603050405020304" pitchFamily="18" charset="0"/>
              </a:rPr>
              <a:t> - natural gas liquids as defined in NI 51-101</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PDP</a:t>
            </a:r>
            <a:r>
              <a:rPr lang="en-CA" sz="800" dirty="0">
                <a:solidFill>
                  <a:srgbClr val="000000"/>
                </a:solidFill>
                <a:effectLst/>
                <a:ea typeface="Times New Roman" panose="02020603050405020304" pitchFamily="18" charset="0"/>
                <a:cs typeface="Times New Roman" panose="02020603050405020304" pitchFamily="18" charset="0"/>
              </a:rPr>
              <a:t> - proved developed producing </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CA" sz="800" i="1" dirty="0">
                <a:solidFill>
                  <a:srgbClr val="000000"/>
                </a:solidFill>
                <a:effectLst/>
                <a:ea typeface="Times New Roman" panose="02020603050405020304" pitchFamily="18" charset="0"/>
                <a:cs typeface="Times New Roman" panose="02020603050405020304" pitchFamily="18" charset="0"/>
              </a:rPr>
              <a:t>TPP</a:t>
            </a:r>
            <a:r>
              <a:rPr lang="en-CA" sz="800" dirty="0">
                <a:solidFill>
                  <a:srgbClr val="000000"/>
                </a:solidFill>
                <a:effectLst/>
                <a:ea typeface="Times New Roman" panose="02020603050405020304" pitchFamily="18" charset="0"/>
                <a:cs typeface="Times New Roman" panose="02020603050405020304" pitchFamily="18" charset="0"/>
              </a:rPr>
              <a:t> - total proved plus probable</a:t>
            </a:r>
          </a:p>
          <a:p>
            <a:pPr algn="just">
              <a:lnSpc>
                <a:spcPct val="107000"/>
              </a:lnSpc>
            </a:pPr>
            <a:endParaRPr lang="en-US" sz="800" dirty="0"/>
          </a:p>
        </p:txBody>
      </p:sp>
      <p:sp>
        <p:nvSpPr>
          <p:cNvPr id="10" name="TextBox 9">
            <a:extLst>
              <a:ext uri="{FF2B5EF4-FFF2-40B4-BE49-F238E27FC236}">
                <a16:creationId xmlns:a16="http://schemas.microsoft.com/office/drawing/2014/main" id="{D2ADC96F-E63A-7E9F-D1B2-5895A15F43AA}"/>
              </a:ext>
            </a:extLst>
          </p:cNvPr>
          <p:cNvSpPr txBox="1"/>
          <p:nvPr/>
        </p:nvSpPr>
        <p:spPr>
          <a:xfrm>
            <a:off x="181275" y="2701687"/>
            <a:ext cx="9147782" cy="876778"/>
          </a:xfrm>
          <a:prstGeom prst="rect">
            <a:avLst/>
          </a:prstGeom>
          <a:noFill/>
        </p:spPr>
        <p:txBody>
          <a:bodyPr wrap="square">
            <a:spAutoFit/>
          </a:bodyPr>
          <a:lstStyle/>
          <a:p>
            <a:pPr algn="just">
              <a:lnSpc>
                <a:spcPct val="107000"/>
              </a:lnSpc>
            </a:pPr>
            <a:r>
              <a:rPr lang="en-CA" sz="800" b="1" i="1" dirty="0">
                <a:solidFill>
                  <a:srgbClr val="000000"/>
                </a:solidFill>
                <a:effectLst/>
                <a:ea typeface="Times New Roman" panose="02020603050405020304" pitchFamily="18" charset="0"/>
                <a:cs typeface="Times New Roman" panose="02020603050405020304" pitchFamily="18" charset="0"/>
              </a:rPr>
              <a:t>US DISCLAIMER</a:t>
            </a:r>
            <a:endParaRPr lang="en-CA" sz="800" dirty="0">
              <a:effectLst/>
              <a:ea typeface="Calibri" panose="020F0502020204030204" pitchFamily="34" charset="0"/>
              <a:cs typeface="Times New Roman" panose="02020603050405020304" pitchFamily="18" charset="0"/>
            </a:endParaRPr>
          </a:p>
          <a:p>
            <a:pPr algn="just">
              <a:lnSpc>
                <a:spcPct val="107000"/>
              </a:lnSpc>
            </a:pPr>
            <a:r>
              <a:rPr lang="en-US" sz="800" dirty="0">
                <a:effectLst/>
                <a:ea typeface="Aptos" panose="020B0004020202020204" pitchFamily="34" charset="0"/>
              </a:rPr>
              <a:t>This presentation does not constitute an offer of the securities for sale in the United States. The securities have not been registered under the U S Securities Act of 1933 as amended, and may not be offered or sold in the United States absent registration or an exemption from registration. This presentation shall not constitute an offer to sell or the solicitation of an offer to buy nor shall there by any sale of the securities in any state in which such offer, solicitation or sale would be unlawful.  </a:t>
            </a:r>
            <a:endParaRPr lang="en-CA" sz="800" dirty="0">
              <a:effectLst/>
              <a:ea typeface="Aptos" panose="020B0004020202020204" pitchFamily="34" charset="0"/>
            </a:endParaRPr>
          </a:p>
          <a:p>
            <a:pPr algn="just">
              <a:lnSpc>
                <a:spcPct val="107000"/>
              </a:lnSpc>
            </a:pPr>
            <a:r>
              <a:rPr lang="en-CA" sz="800" dirty="0">
                <a:effectLst/>
                <a:ea typeface="Times New Roman" panose="02020603050405020304" pitchFamily="18" charset="0"/>
                <a:cs typeface="Times New Roman" panose="02020603050405020304" pitchFamily="18" charset="0"/>
              </a:rPr>
              <a:t> </a:t>
            </a:r>
            <a:endParaRPr lang="en-CA" sz="800" dirty="0">
              <a:effectLst/>
              <a:ea typeface="Calibri" panose="020F0502020204030204" pitchFamily="34" charset="0"/>
              <a:cs typeface="Times New Roman" panose="02020603050405020304" pitchFamily="18" charset="0"/>
            </a:endParaRPr>
          </a:p>
          <a:p>
            <a:pPr algn="just">
              <a:lnSpc>
                <a:spcPct val="107000"/>
              </a:lnSpc>
            </a:pPr>
            <a:endParaRPr lang="en-CA" sz="800" i="1" dirty="0">
              <a:effectLst/>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01368E4E-343B-5294-5194-828E9CA69F64}"/>
              </a:ext>
            </a:extLst>
          </p:cNvPr>
          <p:cNvGraphicFramePr>
            <a:graphicFrameLocks noGrp="1"/>
          </p:cNvGraphicFramePr>
          <p:nvPr>
            <p:extLst>
              <p:ext uri="{D42A27DB-BD31-4B8C-83A1-F6EECF244321}">
                <p14:modId xmlns:p14="http://schemas.microsoft.com/office/powerpoint/2010/main" val="1511336268"/>
              </p:ext>
            </p:extLst>
          </p:nvPr>
        </p:nvGraphicFramePr>
        <p:xfrm>
          <a:off x="280785" y="1335317"/>
          <a:ext cx="1822665" cy="1280160"/>
        </p:xfrm>
        <a:graphic>
          <a:graphicData uri="http://schemas.openxmlformats.org/drawingml/2006/table">
            <a:tbl>
              <a:tblPr>
                <a:tableStyleId>{5C22544A-7EE6-4342-B048-85BDC9FD1C3A}</a:tableStyleId>
              </a:tblPr>
              <a:tblGrid>
                <a:gridCol w="607555">
                  <a:extLst>
                    <a:ext uri="{9D8B030D-6E8A-4147-A177-3AD203B41FA5}">
                      <a16:colId xmlns:a16="http://schemas.microsoft.com/office/drawing/2014/main" val="2222960454"/>
                    </a:ext>
                  </a:extLst>
                </a:gridCol>
                <a:gridCol w="607555">
                  <a:extLst>
                    <a:ext uri="{9D8B030D-6E8A-4147-A177-3AD203B41FA5}">
                      <a16:colId xmlns:a16="http://schemas.microsoft.com/office/drawing/2014/main" val="2624350216"/>
                    </a:ext>
                  </a:extLst>
                </a:gridCol>
                <a:gridCol w="607555">
                  <a:extLst>
                    <a:ext uri="{9D8B030D-6E8A-4147-A177-3AD203B41FA5}">
                      <a16:colId xmlns:a16="http://schemas.microsoft.com/office/drawing/2014/main" val="1777786323"/>
                    </a:ext>
                  </a:extLst>
                </a:gridCol>
              </a:tblGrid>
              <a:tr h="182880">
                <a:tc>
                  <a:txBody>
                    <a:bodyPr/>
                    <a:lstStyle/>
                    <a:p>
                      <a:pPr algn="ctr" fontAlgn="b"/>
                      <a:r>
                        <a:rPr lang="en-CA" sz="900" b="1" u="none" strike="noStrike">
                          <a:effectLst/>
                        </a:rPr>
                        <a:t>$CDN/bbl</a:t>
                      </a:r>
                      <a:endParaRPr lang="en-CA" sz="900" b="1" i="0" u="none" strike="noStrike">
                        <a:effectLst/>
                        <a:latin typeface="Calibri" panose="020F0502020204030204" pitchFamily="34" charset="0"/>
                      </a:endParaRPr>
                    </a:p>
                  </a:txBody>
                  <a:tcPr marL="0" marR="0" marT="0" marB="0" anchor="b"/>
                </a:tc>
                <a:tc>
                  <a:txBody>
                    <a:bodyPr/>
                    <a:lstStyle/>
                    <a:p>
                      <a:pPr algn="ctr" fontAlgn="b"/>
                      <a:r>
                        <a:rPr lang="en-CA" sz="900" b="1" u="none" strike="noStrike">
                          <a:effectLst/>
                        </a:rPr>
                        <a:t>$CDN/mcf</a:t>
                      </a:r>
                      <a:endParaRPr lang="en-CA" sz="900" b="1" i="0" u="none" strike="noStrike">
                        <a:effectLst/>
                        <a:latin typeface="Calibri" panose="020F0502020204030204" pitchFamily="34" charset="0"/>
                      </a:endParaRPr>
                    </a:p>
                  </a:txBody>
                  <a:tcPr marL="0" marR="0" marT="0" marB="0" anchor="b"/>
                </a:tc>
                <a:tc>
                  <a:txBody>
                    <a:bodyPr/>
                    <a:lstStyle/>
                    <a:p>
                      <a:pPr algn="ctr" fontAlgn="b"/>
                      <a:r>
                        <a:rPr lang="en-CA" sz="900" b="1" u="none" strike="noStrike" dirty="0">
                          <a:effectLst/>
                        </a:rPr>
                        <a:t>YEAR</a:t>
                      </a:r>
                      <a:endParaRPr lang="en-CA" sz="900" b="1"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317743428"/>
                  </a:ext>
                </a:extLst>
              </a:tr>
              <a:tr h="182880">
                <a:tc>
                  <a:txBody>
                    <a:bodyPr/>
                    <a:lstStyle/>
                    <a:p>
                      <a:pPr algn="r" fontAlgn="b"/>
                      <a:r>
                        <a:rPr lang="en-CA" sz="900" u="none" strike="noStrike">
                          <a:effectLst/>
                        </a:rPr>
                        <a:t>91.07</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dirty="0">
                          <a:effectLst/>
                        </a:rPr>
                        <a:t>2.23</a:t>
                      </a:r>
                      <a:endParaRPr lang="en-CA" sz="900" b="0" i="0" u="none" strike="noStrike" dirty="0">
                        <a:effectLst/>
                        <a:latin typeface="Calibri" panose="020F0502020204030204" pitchFamily="34" charset="0"/>
                      </a:endParaRPr>
                    </a:p>
                  </a:txBody>
                  <a:tcPr marL="0" marR="0" marT="0" marB="0" anchor="b"/>
                </a:tc>
                <a:tc>
                  <a:txBody>
                    <a:bodyPr/>
                    <a:lstStyle/>
                    <a:p>
                      <a:pPr algn="r" fontAlgn="b"/>
                      <a:r>
                        <a:rPr lang="en-CA" sz="900" u="none" strike="noStrike">
                          <a:effectLst/>
                        </a:rPr>
                        <a:t>2025</a:t>
                      </a:r>
                      <a:endParaRPr lang="en-CA"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419726784"/>
                  </a:ext>
                </a:extLst>
              </a:tr>
              <a:tr h="182880">
                <a:tc>
                  <a:txBody>
                    <a:bodyPr/>
                    <a:lstStyle/>
                    <a:p>
                      <a:pPr algn="r" fontAlgn="b"/>
                      <a:r>
                        <a:rPr lang="en-CA" sz="900" u="none" strike="noStrike">
                          <a:effectLst/>
                        </a:rPr>
                        <a:t>88.30</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2.34</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2026</a:t>
                      </a:r>
                      <a:endParaRPr lang="en-CA"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3062352834"/>
                  </a:ext>
                </a:extLst>
              </a:tr>
              <a:tr h="182880">
                <a:tc>
                  <a:txBody>
                    <a:bodyPr/>
                    <a:lstStyle/>
                    <a:p>
                      <a:pPr algn="r" fontAlgn="b"/>
                      <a:r>
                        <a:rPr lang="en-CA" sz="900" u="none" strike="noStrike">
                          <a:effectLst/>
                        </a:rPr>
                        <a:t>86.70</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2.44</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2027</a:t>
                      </a:r>
                      <a:endParaRPr lang="en-CA"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444873665"/>
                  </a:ext>
                </a:extLst>
              </a:tr>
              <a:tr h="182880">
                <a:tc>
                  <a:txBody>
                    <a:bodyPr/>
                    <a:lstStyle/>
                    <a:p>
                      <a:pPr algn="r" fontAlgn="b"/>
                      <a:r>
                        <a:rPr lang="en-CA" sz="900" u="none" strike="noStrike">
                          <a:effectLst/>
                        </a:rPr>
                        <a:t>85.61</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2.53</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2028</a:t>
                      </a:r>
                      <a:endParaRPr lang="en-CA"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1352077143"/>
                  </a:ext>
                </a:extLst>
              </a:tr>
              <a:tr h="182880">
                <a:tc>
                  <a:txBody>
                    <a:bodyPr/>
                    <a:lstStyle/>
                    <a:p>
                      <a:pPr algn="r" fontAlgn="b"/>
                      <a:r>
                        <a:rPr lang="en-CA" sz="900" u="none" strike="noStrike">
                          <a:effectLst/>
                        </a:rPr>
                        <a:t>85.95</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2.60</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2029</a:t>
                      </a:r>
                      <a:endParaRPr lang="en-CA" sz="900" b="0" i="0" u="none" strike="noStrike">
                        <a:effectLst/>
                        <a:latin typeface="Calibri" panose="020F0502020204030204" pitchFamily="34" charset="0"/>
                      </a:endParaRPr>
                    </a:p>
                  </a:txBody>
                  <a:tcPr marL="0" marR="0" marT="0" marB="0" anchor="b"/>
                </a:tc>
                <a:extLst>
                  <a:ext uri="{0D108BD9-81ED-4DB2-BD59-A6C34878D82A}">
                    <a16:rowId xmlns:a16="http://schemas.microsoft.com/office/drawing/2014/main" val="2732455508"/>
                  </a:ext>
                </a:extLst>
              </a:tr>
              <a:tr h="182880">
                <a:tc>
                  <a:txBody>
                    <a:bodyPr/>
                    <a:lstStyle/>
                    <a:p>
                      <a:pPr algn="r" fontAlgn="b"/>
                      <a:r>
                        <a:rPr lang="en-CA" sz="900" u="none" strike="noStrike">
                          <a:effectLst/>
                        </a:rPr>
                        <a:t>87.68</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a:effectLst/>
                        </a:rPr>
                        <a:t>2.67</a:t>
                      </a:r>
                      <a:endParaRPr lang="en-CA" sz="900" b="0" i="0" u="none" strike="noStrike">
                        <a:effectLst/>
                        <a:latin typeface="Calibri" panose="020F0502020204030204" pitchFamily="34" charset="0"/>
                      </a:endParaRPr>
                    </a:p>
                  </a:txBody>
                  <a:tcPr marL="0" marR="0" marT="0" marB="0" anchor="b"/>
                </a:tc>
                <a:tc>
                  <a:txBody>
                    <a:bodyPr/>
                    <a:lstStyle/>
                    <a:p>
                      <a:pPr algn="r" fontAlgn="b"/>
                      <a:r>
                        <a:rPr lang="en-CA" sz="900" u="none" strike="noStrike" dirty="0">
                          <a:effectLst/>
                        </a:rPr>
                        <a:t>2030</a:t>
                      </a:r>
                      <a:endParaRPr lang="en-CA" sz="900" b="0"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982438787"/>
                  </a:ext>
                </a:extLst>
              </a:tr>
            </a:tbl>
          </a:graphicData>
        </a:graphic>
      </p:graphicFrame>
    </p:spTree>
    <p:extLst>
      <p:ext uri="{BB962C8B-B14F-4D97-AF65-F5344CB8AC3E}">
        <p14:creationId xmlns:p14="http://schemas.microsoft.com/office/powerpoint/2010/main" val="365804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s, graphic design, font, text&#10;&#10;Description automatically generated">
            <a:extLst>
              <a:ext uri="{FF2B5EF4-FFF2-40B4-BE49-F238E27FC236}">
                <a16:creationId xmlns:a16="http://schemas.microsoft.com/office/drawing/2014/main" id="{495D9471-DD74-974E-4AEC-5EF85298A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6" name="Rectangle 5">
            <a:extLst>
              <a:ext uri="{FF2B5EF4-FFF2-40B4-BE49-F238E27FC236}">
                <a16:creationId xmlns:a16="http://schemas.microsoft.com/office/drawing/2014/main" id="{85217CA9-411A-11B6-23BA-CB2D6A9145C6}"/>
              </a:ext>
            </a:extLst>
          </p:cNvPr>
          <p:cNvSpPr/>
          <p:nvPr/>
        </p:nvSpPr>
        <p:spPr>
          <a:xfrm>
            <a:off x="110154" y="5247941"/>
            <a:ext cx="1830294" cy="1098101"/>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Natalie Sweet</a:t>
            </a:r>
          </a:p>
          <a:p>
            <a:pPr algn="ctr">
              <a:spcBef>
                <a:spcPts val="100"/>
              </a:spcBef>
              <a:spcAft>
                <a:spcPts val="100"/>
              </a:spcAft>
            </a:pPr>
            <a:r>
              <a:rPr lang="en-US" sz="1200" i="1" dirty="0">
                <a:solidFill>
                  <a:schemeClr val="bg1"/>
                </a:solidFill>
              </a:rPr>
              <a:t>Director</a:t>
            </a:r>
          </a:p>
        </p:txBody>
      </p:sp>
      <p:sp>
        <p:nvSpPr>
          <p:cNvPr id="7" name="Rectangle 6">
            <a:extLst>
              <a:ext uri="{FF2B5EF4-FFF2-40B4-BE49-F238E27FC236}">
                <a16:creationId xmlns:a16="http://schemas.microsoft.com/office/drawing/2014/main" id="{A1F049F5-AA77-12B0-83D7-CB5163A2671D}"/>
              </a:ext>
            </a:extLst>
          </p:cNvPr>
          <p:cNvSpPr/>
          <p:nvPr/>
        </p:nvSpPr>
        <p:spPr>
          <a:xfrm>
            <a:off x="2065742" y="5247941"/>
            <a:ext cx="2400747"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25 years of exploration and development, including Penn West Exploration Ltd., Apache Canada Ltd. and Mount Bastion Oil and Gas Corp. </a:t>
            </a:r>
          </a:p>
        </p:txBody>
      </p:sp>
      <p:sp>
        <p:nvSpPr>
          <p:cNvPr id="15" name="Rectangle 14">
            <a:extLst>
              <a:ext uri="{FF2B5EF4-FFF2-40B4-BE49-F238E27FC236}">
                <a16:creationId xmlns:a16="http://schemas.microsoft.com/office/drawing/2014/main" id="{25321B54-88D1-6A4D-FF58-0C097870F652}"/>
              </a:ext>
            </a:extLst>
          </p:cNvPr>
          <p:cNvSpPr/>
          <p:nvPr/>
        </p:nvSpPr>
        <p:spPr>
          <a:xfrm>
            <a:off x="122501" y="2671983"/>
            <a:ext cx="1825725" cy="1148485"/>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Bob Dales</a:t>
            </a:r>
          </a:p>
          <a:p>
            <a:pPr algn="ctr">
              <a:spcBef>
                <a:spcPts val="100"/>
              </a:spcBef>
              <a:spcAft>
                <a:spcPts val="100"/>
              </a:spcAft>
            </a:pPr>
            <a:r>
              <a:rPr lang="en-US" sz="1200" i="1" dirty="0">
                <a:solidFill>
                  <a:schemeClr val="bg1"/>
                </a:solidFill>
              </a:rPr>
              <a:t>Director</a:t>
            </a:r>
          </a:p>
        </p:txBody>
      </p:sp>
      <p:sp>
        <p:nvSpPr>
          <p:cNvPr id="16" name="Rectangle 15">
            <a:extLst>
              <a:ext uri="{FF2B5EF4-FFF2-40B4-BE49-F238E27FC236}">
                <a16:creationId xmlns:a16="http://schemas.microsoft.com/office/drawing/2014/main" id="{38AD2EE7-86A7-4D18-F5B1-AF6D4F0E18CF}"/>
              </a:ext>
            </a:extLst>
          </p:cNvPr>
          <p:cNvSpPr/>
          <p:nvPr/>
        </p:nvSpPr>
        <p:spPr>
          <a:xfrm>
            <a:off x="2065742" y="2667774"/>
            <a:ext cx="2400747" cy="1156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Funder/co-founder of Kelt Exploration Ltd., Celtic Exploration Ltd., Peyto Exploration and Development Corp., Amarok Energy Inc., and Manitok. Chairman of Ikkuma Resources Corp.</a:t>
            </a:r>
          </a:p>
        </p:txBody>
      </p:sp>
      <p:sp>
        <p:nvSpPr>
          <p:cNvPr id="27" name="Rectangle 26">
            <a:extLst>
              <a:ext uri="{FF2B5EF4-FFF2-40B4-BE49-F238E27FC236}">
                <a16:creationId xmlns:a16="http://schemas.microsoft.com/office/drawing/2014/main" id="{8D79CBFC-0388-A29A-6410-465B17BD44F9}"/>
              </a:ext>
            </a:extLst>
          </p:cNvPr>
          <p:cNvSpPr/>
          <p:nvPr/>
        </p:nvSpPr>
        <p:spPr>
          <a:xfrm>
            <a:off x="119163" y="3991729"/>
            <a:ext cx="1825725" cy="1084950"/>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William Guinan</a:t>
            </a:r>
          </a:p>
          <a:p>
            <a:pPr algn="ctr">
              <a:spcBef>
                <a:spcPts val="100"/>
              </a:spcBef>
              <a:spcAft>
                <a:spcPts val="100"/>
              </a:spcAft>
            </a:pPr>
            <a:r>
              <a:rPr lang="en-US" sz="1200" i="1" dirty="0">
                <a:solidFill>
                  <a:schemeClr val="bg1"/>
                </a:solidFill>
              </a:rPr>
              <a:t>Director                  </a:t>
            </a:r>
          </a:p>
        </p:txBody>
      </p:sp>
      <p:sp>
        <p:nvSpPr>
          <p:cNvPr id="28" name="Rectangle 27">
            <a:extLst>
              <a:ext uri="{FF2B5EF4-FFF2-40B4-BE49-F238E27FC236}">
                <a16:creationId xmlns:a16="http://schemas.microsoft.com/office/drawing/2014/main" id="{6B970F6F-E430-2135-325D-941832681A0F}"/>
              </a:ext>
            </a:extLst>
          </p:cNvPr>
          <p:cNvSpPr/>
          <p:nvPr/>
        </p:nvSpPr>
        <p:spPr>
          <a:xfrm>
            <a:off x="2048140" y="3993411"/>
            <a:ext cx="2410573" cy="1084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Lawyer at Borden Ladner Gervais LLP from 1982 until 2021. Director and corporate secretary for numerous public and private corporations over the last 30 years</a:t>
            </a:r>
          </a:p>
        </p:txBody>
      </p:sp>
      <p:sp>
        <p:nvSpPr>
          <p:cNvPr id="34" name="Rectangle 33">
            <a:extLst>
              <a:ext uri="{FF2B5EF4-FFF2-40B4-BE49-F238E27FC236}">
                <a16:creationId xmlns:a16="http://schemas.microsoft.com/office/drawing/2014/main" id="{BFA089BB-B636-0F4F-953E-66144455E043}"/>
              </a:ext>
            </a:extLst>
          </p:cNvPr>
          <p:cNvSpPr/>
          <p:nvPr/>
        </p:nvSpPr>
        <p:spPr>
          <a:xfrm>
            <a:off x="2065742" y="1400915"/>
            <a:ext cx="2400748"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Former Director, BMO Capital Markets in the Acquisitions and Divestitures Group. </a:t>
            </a:r>
            <a:endParaRPr lang="en-US" sz="1100" b="1" dirty="0">
              <a:solidFill>
                <a:schemeClr val="tx1"/>
              </a:solidFill>
              <a:highlight>
                <a:srgbClr val="FFFF00"/>
              </a:highlight>
            </a:endParaRPr>
          </a:p>
        </p:txBody>
      </p:sp>
      <p:sp>
        <p:nvSpPr>
          <p:cNvPr id="39" name="Text Placeholder 2">
            <a:extLst>
              <a:ext uri="{FF2B5EF4-FFF2-40B4-BE49-F238E27FC236}">
                <a16:creationId xmlns:a16="http://schemas.microsoft.com/office/drawing/2014/main" id="{F8B0CAF4-2225-3B37-617D-E76451345772}"/>
              </a:ext>
            </a:extLst>
          </p:cNvPr>
          <p:cNvSpPr txBox="1">
            <a:spLocks/>
          </p:cNvSpPr>
          <p:nvPr/>
        </p:nvSpPr>
        <p:spPr>
          <a:xfrm>
            <a:off x="181275" y="210075"/>
            <a:ext cx="710374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Background: Corporate Governance</a:t>
            </a:r>
          </a:p>
        </p:txBody>
      </p:sp>
      <p:sp>
        <p:nvSpPr>
          <p:cNvPr id="40" name="Rectangle 39">
            <a:extLst>
              <a:ext uri="{FF2B5EF4-FFF2-40B4-BE49-F238E27FC236}">
                <a16:creationId xmlns:a16="http://schemas.microsoft.com/office/drawing/2014/main" id="{DC2997BD-A8B3-DCF3-D0CB-F4D7FA7349EF}"/>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Slide Number Placeholder 1">
            <a:extLst>
              <a:ext uri="{FF2B5EF4-FFF2-40B4-BE49-F238E27FC236}">
                <a16:creationId xmlns:a16="http://schemas.microsoft.com/office/drawing/2014/main" id="{D773E3C9-59C7-7879-33DA-17D08FF39D05}"/>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3</a:t>
            </a:fld>
            <a:endParaRPr lang="en-CA" dirty="0"/>
          </a:p>
        </p:txBody>
      </p:sp>
      <p:sp>
        <p:nvSpPr>
          <p:cNvPr id="2" name="Rectangle 1">
            <a:extLst>
              <a:ext uri="{FF2B5EF4-FFF2-40B4-BE49-F238E27FC236}">
                <a16:creationId xmlns:a16="http://schemas.microsoft.com/office/drawing/2014/main" id="{374DB21E-FF4A-23B8-3AD4-CB2BEA3548B4}"/>
              </a:ext>
            </a:extLst>
          </p:cNvPr>
          <p:cNvSpPr/>
          <p:nvPr/>
        </p:nvSpPr>
        <p:spPr>
          <a:xfrm>
            <a:off x="116879" y="1400915"/>
            <a:ext cx="1830294" cy="1099807"/>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Kathleen Dixon</a:t>
            </a:r>
          </a:p>
          <a:p>
            <a:pPr algn="ctr">
              <a:spcBef>
                <a:spcPts val="100"/>
              </a:spcBef>
              <a:spcAft>
                <a:spcPts val="100"/>
              </a:spcAft>
            </a:pPr>
            <a:r>
              <a:rPr lang="en-US" sz="1200" i="1" dirty="0">
                <a:solidFill>
                  <a:schemeClr val="bg1"/>
                </a:solidFill>
              </a:rPr>
              <a:t>Chair                  </a:t>
            </a:r>
          </a:p>
        </p:txBody>
      </p:sp>
      <p:grpSp>
        <p:nvGrpSpPr>
          <p:cNvPr id="13" name="Group 12">
            <a:extLst>
              <a:ext uri="{FF2B5EF4-FFF2-40B4-BE49-F238E27FC236}">
                <a16:creationId xmlns:a16="http://schemas.microsoft.com/office/drawing/2014/main" id="{794BC3FC-4422-7325-8E13-47A2EFAB560F}"/>
              </a:ext>
            </a:extLst>
          </p:cNvPr>
          <p:cNvGrpSpPr/>
          <p:nvPr/>
        </p:nvGrpSpPr>
        <p:grpSpPr>
          <a:xfrm>
            <a:off x="4651131" y="1400915"/>
            <a:ext cx="5178142" cy="914400"/>
            <a:chOff x="4651131" y="839315"/>
            <a:chExt cx="5178142" cy="914400"/>
          </a:xfrm>
        </p:grpSpPr>
        <p:sp>
          <p:nvSpPr>
            <p:cNvPr id="5" name="Rectangle 4">
              <a:extLst>
                <a:ext uri="{FF2B5EF4-FFF2-40B4-BE49-F238E27FC236}">
                  <a16:creationId xmlns:a16="http://schemas.microsoft.com/office/drawing/2014/main" id="{E7288C52-481A-78C8-DAC4-8A6C97CC1F55}"/>
                </a:ext>
              </a:extLst>
            </p:cNvPr>
            <p:cNvSpPr/>
            <p:nvPr/>
          </p:nvSpPr>
          <p:spPr>
            <a:xfrm>
              <a:off x="4651131" y="839315"/>
              <a:ext cx="1828800" cy="914400"/>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Tim De Freitas</a:t>
              </a:r>
            </a:p>
            <a:p>
              <a:pPr algn="ctr">
                <a:spcBef>
                  <a:spcPts val="100"/>
                </a:spcBef>
                <a:spcAft>
                  <a:spcPts val="100"/>
                </a:spcAft>
              </a:pPr>
              <a:r>
                <a:rPr lang="en-US" sz="1200" i="1" dirty="0">
                  <a:solidFill>
                    <a:schemeClr val="bg1"/>
                  </a:solidFill>
                </a:rPr>
                <a:t>President, CEO &amp; Director</a:t>
              </a:r>
            </a:p>
          </p:txBody>
        </p:sp>
        <p:sp>
          <p:nvSpPr>
            <p:cNvPr id="21" name="Rectangle 20">
              <a:extLst>
                <a:ext uri="{FF2B5EF4-FFF2-40B4-BE49-F238E27FC236}">
                  <a16:creationId xmlns:a16="http://schemas.microsoft.com/office/drawing/2014/main" id="{8563DE1F-FB78-5E44-02CA-EBAFFC521511}"/>
                </a:ext>
              </a:extLst>
            </p:cNvPr>
            <p:cNvSpPr/>
            <p:nvPr/>
          </p:nvSpPr>
          <p:spPr>
            <a:xfrm>
              <a:off x="6613868" y="839315"/>
              <a:ext cx="3215405"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25+ experience, CEO, management, technical and COO rolls in numerous public and private oil and gas companies (Talisman, Nexen, Exxon, Pieridae, Ikkuma, Amarok, Manitok, Trilateral, and others) in and outside Alberta </a:t>
              </a:r>
            </a:p>
          </p:txBody>
        </p:sp>
      </p:grpSp>
      <p:grpSp>
        <p:nvGrpSpPr>
          <p:cNvPr id="12" name="Group 11">
            <a:extLst>
              <a:ext uri="{FF2B5EF4-FFF2-40B4-BE49-F238E27FC236}">
                <a16:creationId xmlns:a16="http://schemas.microsoft.com/office/drawing/2014/main" id="{9653149D-39F2-933E-5011-F6D302BCC765}"/>
              </a:ext>
            </a:extLst>
          </p:cNvPr>
          <p:cNvGrpSpPr/>
          <p:nvPr/>
        </p:nvGrpSpPr>
        <p:grpSpPr>
          <a:xfrm>
            <a:off x="4651131" y="2536132"/>
            <a:ext cx="5198341" cy="916320"/>
            <a:chOff x="4651131" y="2104071"/>
            <a:chExt cx="5198341" cy="916320"/>
          </a:xfrm>
        </p:grpSpPr>
        <p:sp>
          <p:nvSpPr>
            <p:cNvPr id="48" name="Rectangle 47">
              <a:extLst>
                <a:ext uri="{FF2B5EF4-FFF2-40B4-BE49-F238E27FC236}">
                  <a16:creationId xmlns:a16="http://schemas.microsoft.com/office/drawing/2014/main" id="{2069E4ED-A817-DA9A-6A0D-8E10C44813E2}"/>
                </a:ext>
              </a:extLst>
            </p:cNvPr>
            <p:cNvSpPr/>
            <p:nvPr/>
          </p:nvSpPr>
          <p:spPr>
            <a:xfrm>
              <a:off x="4651131" y="2105991"/>
              <a:ext cx="1828800" cy="914400"/>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Mark Smith</a:t>
              </a:r>
            </a:p>
            <a:p>
              <a:pPr algn="ctr">
                <a:spcBef>
                  <a:spcPts val="100"/>
                </a:spcBef>
                <a:spcAft>
                  <a:spcPts val="100"/>
                </a:spcAft>
              </a:pPr>
              <a:r>
                <a:rPr lang="en-US" sz="1200" i="1" dirty="0">
                  <a:solidFill>
                    <a:schemeClr val="bg1"/>
                  </a:solidFill>
                </a:rPr>
                <a:t>VP, Finance &amp; CFO</a:t>
              </a:r>
            </a:p>
          </p:txBody>
        </p:sp>
        <p:sp>
          <p:nvSpPr>
            <p:cNvPr id="49" name="Rectangle 48">
              <a:extLst>
                <a:ext uri="{FF2B5EF4-FFF2-40B4-BE49-F238E27FC236}">
                  <a16:creationId xmlns:a16="http://schemas.microsoft.com/office/drawing/2014/main" id="{FF2F6428-9D56-DA6F-C2AB-6194265A4953}"/>
                </a:ext>
              </a:extLst>
            </p:cNvPr>
            <p:cNvSpPr/>
            <p:nvPr/>
          </p:nvSpPr>
          <p:spPr>
            <a:xfrm>
              <a:off x="6593676" y="2104071"/>
              <a:ext cx="3255796"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Chartered Professional Accountant with 20+ years experience in oil and gas companies (Breaker Energy, Wildcat Royalty, Caledonian Midstream)</a:t>
              </a:r>
            </a:p>
          </p:txBody>
        </p:sp>
      </p:grpSp>
      <p:grpSp>
        <p:nvGrpSpPr>
          <p:cNvPr id="11" name="Group 10">
            <a:extLst>
              <a:ext uri="{FF2B5EF4-FFF2-40B4-BE49-F238E27FC236}">
                <a16:creationId xmlns:a16="http://schemas.microsoft.com/office/drawing/2014/main" id="{D1820647-28E8-344A-82B0-0B3FD3E4354F}"/>
              </a:ext>
            </a:extLst>
          </p:cNvPr>
          <p:cNvGrpSpPr/>
          <p:nvPr/>
        </p:nvGrpSpPr>
        <p:grpSpPr>
          <a:xfrm>
            <a:off x="4651131" y="3673269"/>
            <a:ext cx="5198340" cy="918240"/>
            <a:chOff x="4651131" y="3406306"/>
            <a:chExt cx="5198340" cy="918240"/>
          </a:xfrm>
        </p:grpSpPr>
        <p:sp>
          <p:nvSpPr>
            <p:cNvPr id="50" name="Rectangle 49">
              <a:extLst>
                <a:ext uri="{FF2B5EF4-FFF2-40B4-BE49-F238E27FC236}">
                  <a16:creationId xmlns:a16="http://schemas.microsoft.com/office/drawing/2014/main" id="{AD72943B-F82D-DEC0-C0D6-35B5E02B1C6B}"/>
                </a:ext>
              </a:extLst>
            </p:cNvPr>
            <p:cNvSpPr/>
            <p:nvPr/>
          </p:nvSpPr>
          <p:spPr>
            <a:xfrm>
              <a:off x="4651131" y="3410146"/>
              <a:ext cx="1828800" cy="914400"/>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Greg Feltham</a:t>
              </a:r>
            </a:p>
            <a:p>
              <a:pPr algn="ctr">
                <a:spcBef>
                  <a:spcPts val="100"/>
                </a:spcBef>
                <a:spcAft>
                  <a:spcPts val="100"/>
                </a:spcAft>
              </a:pPr>
              <a:r>
                <a:rPr lang="en-US" sz="1200" i="1" dirty="0">
                  <a:solidFill>
                    <a:schemeClr val="bg1"/>
                  </a:solidFill>
                </a:rPr>
                <a:t>VP, Exploration</a:t>
              </a:r>
            </a:p>
          </p:txBody>
        </p:sp>
        <p:sp>
          <p:nvSpPr>
            <p:cNvPr id="51" name="Rectangle 50">
              <a:extLst>
                <a:ext uri="{FF2B5EF4-FFF2-40B4-BE49-F238E27FC236}">
                  <a16:creationId xmlns:a16="http://schemas.microsoft.com/office/drawing/2014/main" id="{690AD595-2095-0C5C-0DDD-673B017552EC}"/>
                </a:ext>
              </a:extLst>
            </p:cNvPr>
            <p:cNvSpPr/>
            <p:nvPr/>
          </p:nvSpPr>
          <p:spPr>
            <a:xfrm>
              <a:off x="6593676" y="3406306"/>
              <a:ext cx="3255795"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US" sz="1100" dirty="0">
                  <a:solidFill>
                    <a:schemeClr val="tx1"/>
                  </a:solidFill>
                </a:rPr>
                <a:t>20+ years experience of exploration and development. Experience with structural, conventional and resource plays domestically and international. Prior experience in Manitok Energy, Ikkuma Resources, and Pieridae</a:t>
              </a:r>
            </a:p>
          </p:txBody>
        </p:sp>
      </p:grpSp>
      <p:grpSp>
        <p:nvGrpSpPr>
          <p:cNvPr id="9" name="Group 8">
            <a:extLst>
              <a:ext uri="{FF2B5EF4-FFF2-40B4-BE49-F238E27FC236}">
                <a16:creationId xmlns:a16="http://schemas.microsoft.com/office/drawing/2014/main" id="{627E5972-0EC3-A80A-8487-6F410196068A}"/>
              </a:ext>
            </a:extLst>
          </p:cNvPr>
          <p:cNvGrpSpPr/>
          <p:nvPr/>
        </p:nvGrpSpPr>
        <p:grpSpPr>
          <a:xfrm>
            <a:off x="4651131" y="5950370"/>
            <a:ext cx="5198338" cy="914400"/>
            <a:chOff x="4651131" y="5950370"/>
            <a:chExt cx="5198338" cy="914400"/>
          </a:xfrm>
        </p:grpSpPr>
        <p:sp>
          <p:nvSpPr>
            <p:cNvPr id="52" name="Rectangle 51">
              <a:extLst>
                <a:ext uri="{FF2B5EF4-FFF2-40B4-BE49-F238E27FC236}">
                  <a16:creationId xmlns:a16="http://schemas.microsoft.com/office/drawing/2014/main" id="{98A5C26B-E492-96D4-21EB-075F23D4C798}"/>
                </a:ext>
              </a:extLst>
            </p:cNvPr>
            <p:cNvSpPr/>
            <p:nvPr/>
          </p:nvSpPr>
          <p:spPr>
            <a:xfrm>
              <a:off x="4651131" y="5950370"/>
              <a:ext cx="1828800" cy="914400"/>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Kent Busby</a:t>
              </a:r>
            </a:p>
            <a:p>
              <a:pPr algn="ctr">
                <a:spcBef>
                  <a:spcPts val="100"/>
                </a:spcBef>
                <a:spcAft>
                  <a:spcPts val="100"/>
                </a:spcAft>
              </a:pPr>
              <a:r>
                <a:rPr lang="en-US" sz="1200" i="1" dirty="0">
                  <a:solidFill>
                    <a:schemeClr val="bg1"/>
                  </a:solidFill>
                </a:rPr>
                <a:t>VP, Production</a:t>
              </a:r>
            </a:p>
          </p:txBody>
        </p:sp>
        <p:sp>
          <p:nvSpPr>
            <p:cNvPr id="53" name="Rectangle 52">
              <a:extLst>
                <a:ext uri="{FF2B5EF4-FFF2-40B4-BE49-F238E27FC236}">
                  <a16:creationId xmlns:a16="http://schemas.microsoft.com/office/drawing/2014/main" id="{3C6B3964-24E2-A5DB-BEE5-735D9A52D273}"/>
                </a:ext>
              </a:extLst>
            </p:cNvPr>
            <p:cNvSpPr/>
            <p:nvPr/>
          </p:nvSpPr>
          <p:spPr>
            <a:xfrm>
              <a:off x="6593674" y="5950370"/>
              <a:ext cx="3255795"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US" sz="1100" dirty="0">
                  <a:solidFill>
                    <a:schemeClr val="tx1"/>
                  </a:solidFill>
                </a:rPr>
                <a:t>30+ years experience construction and oilfield operations, including the management of &gt;200 field employees. Senior positions in Pieridae, Manitok, and Ikkuma. </a:t>
              </a:r>
            </a:p>
          </p:txBody>
        </p:sp>
      </p:grpSp>
      <p:grpSp>
        <p:nvGrpSpPr>
          <p:cNvPr id="10" name="Group 9">
            <a:extLst>
              <a:ext uri="{FF2B5EF4-FFF2-40B4-BE49-F238E27FC236}">
                <a16:creationId xmlns:a16="http://schemas.microsoft.com/office/drawing/2014/main" id="{0E060421-3B74-6C92-385D-03B8C41B2689}"/>
              </a:ext>
            </a:extLst>
          </p:cNvPr>
          <p:cNvGrpSpPr/>
          <p:nvPr/>
        </p:nvGrpSpPr>
        <p:grpSpPr>
          <a:xfrm>
            <a:off x="4651131" y="4812326"/>
            <a:ext cx="5198339" cy="917228"/>
            <a:chOff x="4651131" y="4680866"/>
            <a:chExt cx="5198339" cy="917228"/>
          </a:xfrm>
        </p:grpSpPr>
        <p:sp>
          <p:nvSpPr>
            <p:cNvPr id="54" name="Rectangle 53">
              <a:extLst>
                <a:ext uri="{FF2B5EF4-FFF2-40B4-BE49-F238E27FC236}">
                  <a16:creationId xmlns:a16="http://schemas.microsoft.com/office/drawing/2014/main" id="{C0DD518A-A74F-037E-7D20-51A00E8E34FA}"/>
                </a:ext>
              </a:extLst>
            </p:cNvPr>
            <p:cNvSpPr/>
            <p:nvPr/>
          </p:nvSpPr>
          <p:spPr>
            <a:xfrm>
              <a:off x="4651131" y="4683694"/>
              <a:ext cx="1828800" cy="914400"/>
            </a:xfrm>
            <a:prstGeom prst="rect">
              <a:avLst/>
            </a:prstGeom>
            <a:solidFill>
              <a:srgbClr val="233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dirty="0">
                  <a:solidFill>
                    <a:schemeClr val="bg1"/>
                  </a:solidFill>
                </a:rPr>
                <a:t>Sumir Saini </a:t>
              </a:r>
            </a:p>
            <a:p>
              <a:pPr algn="ctr">
                <a:spcBef>
                  <a:spcPts val="100"/>
                </a:spcBef>
                <a:spcAft>
                  <a:spcPts val="100"/>
                </a:spcAft>
              </a:pPr>
              <a:r>
                <a:rPr lang="en-US" sz="1200" i="1" dirty="0">
                  <a:solidFill>
                    <a:schemeClr val="bg1"/>
                  </a:solidFill>
                </a:rPr>
                <a:t>VP, Land &amp; Business Development</a:t>
              </a:r>
            </a:p>
          </p:txBody>
        </p:sp>
        <p:sp>
          <p:nvSpPr>
            <p:cNvPr id="55" name="Rectangle 54">
              <a:extLst>
                <a:ext uri="{FF2B5EF4-FFF2-40B4-BE49-F238E27FC236}">
                  <a16:creationId xmlns:a16="http://schemas.microsoft.com/office/drawing/2014/main" id="{EAB805F3-849E-2E92-38AC-4F65895B6E40}"/>
                </a:ext>
              </a:extLst>
            </p:cNvPr>
            <p:cNvSpPr/>
            <p:nvPr/>
          </p:nvSpPr>
          <p:spPr>
            <a:xfrm>
              <a:off x="6593675" y="4680866"/>
              <a:ext cx="3255795"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spcAft>
                  <a:spcPts val="200"/>
                </a:spcAft>
              </a:pPr>
              <a:r>
                <a:rPr lang="en-US" sz="1100" dirty="0">
                  <a:solidFill>
                    <a:schemeClr val="tx1"/>
                  </a:solidFill>
                </a:rPr>
                <a:t>20+ years experience, in land &amp; business development; management and executive rolls in Empire Oil Corp., Mount Bastion Oil &amp; Gas, and Bellatrix Exploration; Involved in &gt;$1 billion in M&amp;A transactions.</a:t>
              </a:r>
            </a:p>
          </p:txBody>
        </p:sp>
      </p:grpSp>
      <p:graphicFrame>
        <p:nvGraphicFramePr>
          <p:cNvPr id="14" name="Table 49">
            <a:extLst>
              <a:ext uri="{FF2B5EF4-FFF2-40B4-BE49-F238E27FC236}">
                <a16:creationId xmlns:a16="http://schemas.microsoft.com/office/drawing/2014/main" id="{7622ED77-B463-B2F0-43FE-6092C00392E5}"/>
              </a:ext>
            </a:extLst>
          </p:cNvPr>
          <p:cNvGraphicFramePr>
            <a:graphicFrameLocks noGrp="1"/>
          </p:cNvGraphicFramePr>
          <p:nvPr>
            <p:custDataLst>
              <p:tags r:id="rId1"/>
            </p:custDataLst>
            <p:extLst>
              <p:ext uri="{D42A27DB-BD31-4B8C-83A1-F6EECF244321}">
                <p14:modId xmlns:p14="http://schemas.microsoft.com/office/powerpoint/2010/main" val="154122609"/>
              </p:ext>
            </p:extLst>
          </p:nvPr>
        </p:nvGraphicFramePr>
        <p:xfrm>
          <a:off x="76200" y="836928"/>
          <a:ext cx="4382513" cy="396240"/>
        </p:xfrm>
        <a:graphic>
          <a:graphicData uri="http://schemas.openxmlformats.org/drawingml/2006/table">
            <a:tbl>
              <a:tblPr firstRow="1" bandRow="1"/>
              <a:tblGrid>
                <a:gridCol w="4382513">
                  <a:extLst>
                    <a:ext uri="{9D8B030D-6E8A-4147-A177-3AD203B41FA5}">
                      <a16:colId xmlns:a16="http://schemas.microsoft.com/office/drawing/2014/main" val="1025291466"/>
                    </a:ext>
                  </a:extLst>
                </a:gridCol>
              </a:tblGrid>
              <a:tr h="292180">
                <a:tc>
                  <a:txBody>
                    <a:bodyPr/>
                    <a:lstStyle>
                      <a:lvl1pPr marL="0" algn="l" defTabSz="1005840" rtl="0" eaLnBrk="1" latinLnBrk="0" hangingPunct="1">
                        <a:defRPr sz="1980" kern="1200">
                          <a:solidFill>
                            <a:schemeClr val="tx1"/>
                          </a:solidFill>
                          <a:latin typeface="Canaccord Effra Light"/>
                        </a:defRPr>
                      </a:lvl1pPr>
                      <a:lvl2pPr marL="502920" algn="l" defTabSz="1005840" rtl="0" eaLnBrk="1" latinLnBrk="0" hangingPunct="1">
                        <a:defRPr sz="1980" kern="1200">
                          <a:solidFill>
                            <a:schemeClr val="tx1"/>
                          </a:solidFill>
                          <a:latin typeface="Canaccord Effra Light"/>
                        </a:defRPr>
                      </a:lvl2pPr>
                      <a:lvl3pPr marL="1005840" algn="l" defTabSz="1005840" rtl="0" eaLnBrk="1" latinLnBrk="0" hangingPunct="1">
                        <a:defRPr sz="1980" kern="1200">
                          <a:solidFill>
                            <a:schemeClr val="tx1"/>
                          </a:solidFill>
                          <a:latin typeface="Canaccord Effra Light"/>
                        </a:defRPr>
                      </a:lvl3pPr>
                      <a:lvl4pPr marL="1508760" algn="l" defTabSz="1005840" rtl="0" eaLnBrk="1" latinLnBrk="0" hangingPunct="1">
                        <a:defRPr sz="1980" kern="1200">
                          <a:solidFill>
                            <a:schemeClr val="tx1"/>
                          </a:solidFill>
                          <a:latin typeface="Canaccord Effra Light"/>
                        </a:defRPr>
                      </a:lvl4pPr>
                      <a:lvl5pPr marL="2011680" algn="l" defTabSz="1005840" rtl="0" eaLnBrk="1" latinLnBrk="0" hangingPunct="1">
                        <a:defRPr sz="1980" kern="1200">
                          <a:solidFill>
                            <a:schemeClr val="tx1"/>
                          </a:solidFill>
                          <a:latin typeface="Canaccord Effra Light"/>
                        </a:defRPr>
                      </a:lvl5pPr>
                      <a:lvl6pPr marL="2514600" algn="l" defTabSz="1005840" rtl="0" eaLnBrk="1" latinLnBrk="0" hangingPunct="1">
                        <a:defRPr sz="1980" kern="1200">
                          <a:solidFill>
                            <a:schemeClr val="tx1"/>
                          </a:solidFill>
                          <a:latin typeface="Canaccord Effra Light"/>
                        </a:defRPr>
                      </a:lvl6pPr>
                      <a:lvl7pPr marL="3017520" algn="l" defTabSz="1005840" rtl="0" eaLnBrk="1" latinLnBrk="0" hangingPunct="1">
                        <a:defRPr sz="1980" kern="1200">
                          <a:solidFill>
                            <a:schemeClr val="tx1"/>
                          </a:solidFill>
                          <a:latin typeface="Canaccord Effra Light"/>
                        </a:defRPr>
                      </a:lvl7pPr>
                      <a:lvl8pPr marL="3520440" algn="l" defTabSz="1005840" rtl="0" eaLnBrk="1" latinLnBrk="0" hangingPunct="1">
                        <a:defRPr sz="1980" kern="1200">
                          <a:solidFill>
                            <a:schemeClr val="tx1"/>
                          </a:solidFill>
                          <a:latin typeface="Canaccord Effra Light"/>
                        </a:defRPr>
                      </a:lvl8pPr>
                      <a:lvl9pPr marL="4023360" algn="l" defTabSz="1005840" rtl="0" eaLnBrk="1" latinLnBrk="0" hangingPunct="1">
                        <a:defRPr sz="1980" kern="1200">
                          <a:solidFill>
                            <a:schemeClr val="tx1"/>
                          </a:solidFill>
                          <a:latin typeface="Canaccord Effra Light"/>
                        </a:defRPr>
                      </a:lvl9pPr>
                    </a:lstStyle>
                    <a:p>
                      <a:r>
                        <a:rPr lang="en-US" sz="2000" b="1" dirty="0">
                          <a:solidFill>
                            <a:srgbClr val="1C386A"/>
                          </a:solidFill>
                          <a:latin typeface="Canaccord Effra" panose="020B0603020203020204" pitchFamily="34" charset="0"/>
                          <a:cs typeface="Canaccord Effra" panose="020B0603020203020204" pitchFamily="34" charset="0"/>
                        </a:rPr>
                        <a:t>Board of Directors</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131896"/>
                  </a:ext>
                </a:extLst>
              </a:tr>
            </a:tbl>
          </a:graphicData>
        </a:graphic>
      </p:graphicFrame>
      <p:graphicFrame>
        <p:nvGraphicFramePr>
          <p:cNvPr id="17" name="Table 49">
            <a:extLst>
              <a:ext uri="{FF2B5EF4-FFF2-40B4-BE49-F238E27FC236}">
                <a16:creationId xmlns:a16="http://schemas.microsoft.com/office/drawing/2014/main" id="{18CF4433-D31D-CFD6-A85E-14B6B9D19C55}"/>
              </a:ext>
            </a:extLst>
          </p:cNvPr>
          <p:cNvGraphicFramePr>
            <a:graphicFrameLocks noGrp="1"/>
          </p:cNvGraphicFramePr>
          <p:nvPr>
            <p:custDataLst>
              <p:tags r:id="rId2"/>
            </p:custDataLst>
            <p:extLst>
              <p:ext uri="{D42A27DB-BD31-4B8C-83A1-F6EECF244321}">
                <p14:modId xmlns:p14="http://schemas.microsoft.com/office/powerpoint/2010/main" val="2140921223"/>
              </p:ext>
            </p:extLst>
          </p:nvPr>
        </p:nvGraphicFramePr>
        <p:xfrm>
          <a:off x="4651131" y="836928"/>
          <a:ext cx="5198338" cy="396240"/>
        </p:xfrm>
        <a:graphic>
          <a:graphicData uri="http://schemas.openxmlformats.org/drawingml/2006/table">
            <a:tbl>
              <a:tblPr firstRow="1" bandRow="1"/>
              <a:tblGrid>
                <a:gridCol w="5198338">
                  <a:extLst>
                    <a:ext uri="{9D8B030D-6E8A-4147-A177-3AD203B41FA5}">
                      <a16:colId xmlns:a16="http://schemas.microsoft.com/office/drawing/2014/main" val="1025291466"/>
                    </a:ext>
                  </a:extLst>
                </a:gridCol>
              </a:tblGrid>
              <a:tr h="292180">
                <a:tc>
                  <a:txBody>
                    <a:bodyPr/>
                    <a:lstStyle>
                      <a:lvl1pPr marL="0" algn="l" defTabSz="1005840" rtl="0" eaLnBrk="1" latinLnBrk="0" hangingPunct="1">
                        <a:defRPr sz="1980" kern="1200">
                          <a:solidFill>
                            <a:schemeClr val="tx1"/>
                          </a:solidFill>
                          <a:latin typeface="Canaccord Effra Light"/>
                        </a:defRPr>
                      </a:lvl1pPr>
                      <a:lvl2pPr marL="502920" algn="l" defTabSz="1005840" rtl="0" eaLnBrk="1" latinLnBrk="0" hangingPunct="1">
                        <a:defRPr sz="1980" kern="1200">
                          <a:solidFill>
                            <a:schemeClr val="tx1"/>
                          </a:solidFill>
                          <a:latin typeface="Canaccord Effra Light"/>
                        </a:defRPr>
                      </a:lvl2pPr>
                      <a:lvl3pPr marL="1005840" algn="l" defTabSz="1005840" rtl="0" eaLnBrk="1" latinLnBrk="0" hangingPunct="1">
                        <a:defRPr sz="1980" kern="1200">
                          <a:solidFill>
                            <a:schemeClr val="tx1"/>
                          </a:solidFill>
                          <a:latin typeface="Canaccord Effra Light"/>
                        </a:defRPr>
                      </a:lvl3pPr>
                      <a:lvl4pPr marL="1508760" algn="l" defTabSz="1005840" rtl="0" eaLnBrk="1" latinLnBrk="0" hangingPunct="1">
                        <a:defRPr sz="1980" kern="1200">
                          <a:solidFill>
                            <a:schemeClr val="tx1"/>
                          </a:solidFill>
                          <a:latin typeface="Canaccord Effra Light"/>
                        </a:defRPr>
                      </a:lvl4pPr>
                      <a:lvl5pPr marL="2011680" algn="l" defTabSz="1005840" rtl="0" eaLnBrk="1" latinLnBrk="0" hangingPunct="1">
                        <a:defRPr sz="1980" kern="1200">
                          <a:solidFill>
                            <a:schemeClr val="tx1"/>
                          </a:solidFill>
                          <a:latin typeface="Canaccord Effra Light"/>
                        </a:defRPr>
                      </a:lvl5pPr>
                      <a:lvl6pPr marL="2514600" algn="l" defTabSz="1005840" rtl="0" eaLnBrk="1" latinLnBrk="0" hangingPunct="1">
                        <a:defRPr sz="1980" kern="1200">
                          <a:solidFill>
                            <a:schemeClr val="tx1"/>
                          </a:solidFill>
                          <a:latin typeface="Canaccord Effra Light"/>
                        </a:defRPr>
                      </a:lvl6pPr>
                      <a:lvl7pPr marL="3017520" algn="l" defTabSz="1005840" rtl="0" eaLnBrk="1" latinLnBrk="0" hangingPunct="1">
                        <a:defRPr sz="1980" kern="1200">
                          <a:solidFill>
                            <a:schemeClr val="tx1"/>
                          </a:solidFill>
                          <a:latin typeface="Canaccord Effra Light"/>
                        </a:defRPr>
                      </a:lvl7pPr>
                      <a:lvl8pPr marL="3520440" algn="l" defTabSz="1005840" rtl="0" eaLnBrk="1" latinLnBrk="0" hangingPunct="1">
                        <a:defRPr sz="1980" kern="1200">
                          <a:solidFill>
                            <a:schemeClr val="tx1"/>
                          </a:solidFill>
                          <a:latin typeface="Canaccord Effra Light"/>
                        </a:defRPr>
                      </a:lvl8pPr>
                      <a:lvl9pPr marL="4023360" algn="l" defTabSz="1005840" rtl="0" eaLnBrk="1" latinLnBrk="0" hangingPunct="1">
                        <a:defRPr sz="1980" kern="1200">
                          <a:solidFill>
                            <a:schemeClr val="tx1"/>
                          </a:solidFill>
                          <a:latin typeface="Canaccord Effra Light"/>
                        </a:defRPr>
                      </a:lvl9pPr>
                    </a:lstStyle>
                    <a:p>
                      <a:r>
                        <a:rPr lang="en-US" sz="2000" b="1" dirty="0">
                          <a:solidFill>
                            <a:srgbClr val="1C386A"/>
                          </a:solidFill>
                          <a:latin typeface="Canaccord Effra" panose="020B0603020203020204" pitchFamily="34" charset="0"/>
                          <a:cs typeface="Canaccord Effra" panose="020B0603020203020204" pitchFamily="34" charset="0"/>
                        </a:rPr>
                        <a:t>Management</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131896"/>
                  </a:ext>
                </a:extLst>
              </a:tr>
            </a:tbl>
          </a:graphicData>
        </a:graphic>
      </p:graphicFrame>
    </p:spTree>
    <p:extLst>
      <p:ext uri="{BB962C8B-B14F-4D97-AF65-F5344CB8AC3E}">
        <p14:creationId xmlns:p14="http://schemas.microsoft.com/office/powerpoint/2010/main" val="356837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93D34EA6-9709-F9B9-E0AE-153B7ACE09C8}"/>
              </a:ext>
            </a:extLst>
          </p:cNvPr>
          <p:cNvSpPr/>
          <p:nvPr/>
        </p:nvSpPr>
        <p:spPr>
          <a:xfrm>
            <a:off x="349921" y="5668767"/>
            <a:ext cx="9344412" cy="902715"/>
          </a:xfrm>
          <a:prstGeom prst="rightArrow">
            <a:avLst/>
          </a:prstGeom>
          <a:solidFill>
            <a:srgbClr val="233E6F"/>
          </a:solidFill>
          <a:ln>
            <a:solidFill>
              <a:srgbClr val="1D3A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phics, graphic design, font, text&#10;&#10;Description automatically generated">
            <a:extLst>
              <a:ext uri="{FF2B5EF4-FFF2-40B4-BE49-F238E27FC236}">
                <a16:creationId xmlns:a16="http://schemas.microsoft.com/office/drawing/2014/main" id="{CF41A5B2-EA2D-9F7A-86CB-DFEA9B510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4" name="Text Placeholder 2">
            <a:extLst>
              <a:ext uri="{FF2B5EF4-FFF2-40B4-BE49-F238E27FC236}">
                <a16:creationId xmlns:a16="http://schemas.microsoft.com/office/drawing/2014/main" id="{7B5EB1A1-8892-5B47-349E-A2712BE67A44}"/>
              </a:ext>
            </a:extLst>
          </p:cNvPr>
          <p:cNvSpPr txBox="1">
            <a:spLocks/>
          </p:cNvSpPr>
          <p:nvPr/>
        </p:nvSpPr>
        <p:spPr>
          <a:xfrm>
            <a:off x="181275" y="210075"/>
            <a:ext cx="8259992"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Driving Competitive Advantage with Innovation and Expertise</a:t>
            </a:r>
          </a:p>
        </p:txBody>
      </p:sp>
      <p:sp>
        <p:nvSpPr>
          <p:cNvPr id="5" name="Rectangle 4">
            <a:extLst>
              <a:ext uri="{FF2B5EF4-FFF2-40B4-BE49-F238E27FC236}">
                <a16:creationId xmlns:a16="http://schemas.microsoft.com/office/drawing/2014/main" id="{D567303F-F3B9-87B1-E473-A65960968295}"/>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201E8BF0-A17A-FB68-A8B8-F45D948E6EDE}"/>
              </a:ext>
            </a:extLst>
          </p:cNvPr>
          <p:cNvSpPr txBox="1"/>
          <p:nvPr/>
        </p:nvSpPr>
        <p:spPr>
          <a:xfrm>
            <a:off x="364066" y="5907520"/>
            <a:ext cx="971737" cy="400110"/>
          </a:xfrm>
          <a:prstGeom prst="rect">
            <a:avLst/>
          </a:prstGeom>
          <a:noFill/>
        </p:spPr>
        <p:txBody>
          <a:bodyPr wrap="square" rtlCol="0">
            <a:spAutoFit/>
          </a:bodyPr>
          <a:lstStyle/>
          <a:p>
            <a:pPr algn="ctr"/>
            <a:r>
              <a:rPr lang="en-US" sz="1000" b="1" dirty="0">
                <a:solidFill>
                  <a:schemeClr val="bg1"/>
                </a:solidFill>
              </a:rPr>
              <a:t>July </a:t>
            </a:r>
          </a:p>
          <a:p>
            <a:pPr algn="ctr"/>
            <a:r>
              <a:rPr lang="en-US" sz="1000" b="1" dirty="0">
                <a:solidFill>
                  <a:schemeClr val="bg1"/>
                </a:solidFill>
              </a:rPr>
              <a:t>2022</a:t>
            </a:r>
          </a:p>
        </p:txBody>
      </p:sp>
      <p:sp>
        <p:nvSpPr>
          <p:cNvPr id="13" name="TextBox 12">
            <a:extLst>
              <a:ext uri="{FF2B5EF4-FFF2-40B4-BE49-F238E27FC236}">
                <a16:creationId xmlns:a16="http://schemas.microsoft.com/office/drawing/2014/main" id="{22071AFF-05BE-B914-E87A-02DCFAE55979}"/>
              </a:ext>
            </a:extLst>
          </p:cNvPr>
          <p:cNvSpPr txBox="1"/>
          <p:nvPr/>
        </p:nvSpPr>
        <p:spPr>
          <a:xfrm>
            <a:off x="1097043" y="5920069"/>
            <a:ext cx="1316736" cy="400110"/>
          </a:xfrm>
          <a:prstGeom prst="rect">
            <a:avLst/>
          </a:prstGeom>
          <a:noFill/>
        </p:spPr>
        <p:txBody>
          <a:bodyPr wrap="square" rtlCol="0">
            <a:spAutoFit/>
          </a:bodyPr>
          <a:lstStyle/>
          <a:p>
            <a:pPr algn="ctr"/>
            <a:r>
              <a:rPr lang="en-US" sz="1000" b="1" dirty="0">
                <a:solidFill>
                  <a:schemeClr val="bg1"/>
                </a:solidFill>
              </a:rPr>
              <a:t>March</a:t>
            </a:r>
          </a:p>
          <a:p>
            <a:pPr algn="ctr"/>
            <a:r>
              <a:rPr lang="en-US" sz="1000" b="1" dirty="0">
                <a:solidFill>
                  <a:schemeClr val="bg1"/>
                </a:solidFill>
              </a:rPr>
              <a:t>2023</a:t>
            </a:r>
          </a:p>
        </p:txBody>
      </p:sp>
      <p:sp>
        <p:nvSpPr>
          <p:cNvPr id="14" name="TextBox 13">
            <a:extLst>
              <a:ext uri="{FF2B5EF4-FFF2-40B4-BE49-F238E27FC236}">
                <a16:creationId xmlns:a16="http://schemas.microsoft.com/office/drawing/2014/main" id="{608A9137-D90B-044B-1728-70E0C886C89A}"/>
              </a:ext>
            </a:extLst>
          </p:cNvPr>
          <p:cNvSpPr txBox="1"/>
          <p:nvPr/>
        </p:nvSpPr>
        <p:spPr>
          <a:xfrm>
            <a:off x="2043830" y="5926376"/>
            <a:ext cx="1316736" cy="400110"/>
          </a:xfrm>
          <a:prstGeom prst="rect">
            <a:avLst/>
          </a:prstGeom>
          <a:noFill/>
        </p:spPr>
        <p:txBody>
          <a:bodyPr wrap="square" rtlCol="0">
            <a:spAutoFit/>
          </a:bodyPr>
          <a:lstStyle/>
          <a:p>
            <a:pPr algn="ctr"/>
            <a:r>
              <a:rPr lang="en-US" sz="1000" b="1" dirty="0">
                <a:solidFill>
                  <a:schemeClr val="bg1"/>
                </a:solidFill>
              </a:rPr>
              <a:t>April</a:t>
            </a:r>
          </a:p>
          <a:p>
            <a:pPr algn="ctr"/>
            <a:r>
              <a:rPr lang="en-US" sz="1000" b="1" dirty="0">
                <a:solidFill>
                  <a:schemeClr val="bg1"/>
                </a:solidFill>
              </a:rPr>
              <a:t>2023</a:t>
            </a:r>
          </a:p>
        </p:txBody>
      </p:sp>
      <p:sp>
        <p:nvSpPr>
          <p:cNvPr id="15" name="TextBox 14">
            <a:extLst>
              <a:ext uri="{FF2B5EF4-FFF2-40B4-BE49-F238E27FC236}">
                <a16:creationId xmlns:a16="http://schemas.microsoft.com/office/drawing/2014/main" id="{9B8DEC99-101A-A398-DF3B-FBC2B2B79C3F}"/>
              </a:ext>
            </a:extLst>
          </p:cNvPr>
          <p:cNvSpPr txBox="1"/>
          <p:nvPr/>
        </p:nvSpPr>
        <p:spPr>
          <a:xfrm>
            <a:off x="3015755" y="5915588"/>
            <a:ext cx="1316736" cy="400110"/>
          </a:xfrm>
          <a:prstGeom prst="rect">
            <a:avLst/>
          </a:prstGeom>
          <a:noFill/>
        </p:spPr>
        <p:txBody>
          <a:bodyPr wrap="square" rtlCol="0">
            <a:spAutoFit/>
          </a:bodyPr>
          <a:lstStyle/>
          <a:p>
            <a:pPr algn="ctr"/>
            <a:r>
              <a:rPr lang="en-US" sz="1000" b="1" dirty="0">
                <a:solidFill>
                  <a:schemeClr val="bg1"/>
                </a:solidFill>
              </a:rPr>
              <a:t>October</a:t>
            </a:r>
          </a:p>
          <a:p>
            <a:pPr algn="ctr"/>
            <a:r>
              <a:rPr lang="en-US" sz="1000" b="1" dirty="0">
                <a:solidFill>
                  <a:schemeClr val="bg1"/>
                </a:solidFill>
              </a:rPr>
              <a:t>2023</a:t>
            </a:r>
          </a:p>
        </p:txBody>
      </p:sp>
      <p:sp>
        <p:nvSpPr>
          <p:cNvPr id="16" name="TextBox 15">
            <a:extLst>
              <a:ext uri="{FF2B5EF4-FFF2-40B4-BE49-F238E27FC236}">
                <a16:creationId xmlns:a16="http://schemas.microsoft.com/office/drawing/2014/main" id="{A215C569-E23D-16F3-2635-4B2A01DDD31B}"/>
              </a:ext>
            </a:extLst>
          </p:cNvPr>
          <p:cNvSpPr txBox="1"/>
          <p:nvPr/>
        </p:nvSpPr>
        <p:spPr>
          <a:xfrm>
            <a:off x="4090441" y="5897021"/>
            <a:ext cx="1316736" cy="400110"/>
          </a:xfrm>
          <a:prstGeom prst="rect">
            <a:avLst/>
          </a:prstGeom>
          <a:noFill/>
        </p:spPr>
        <p:txBody>
          <a:bodyPr wrap="square" rtlCol="0">
            <a:spAutoFit/>
          </a:bodyPr>
          <a:lstStyle/>
          <a:p>
            <a:pPr algn="ctr"/>
            <a:r>
              <a:rPr lang="en-US" sz="1000" b="1" dirty="0">
                <a:solidFill>
                  <a:schemeClr val="bg1"/>
                </a:solidFill>
              </a:rPr>
              <a:t>December</a:t>
            </a:r>
          </a:p>
          <a:p>
            <a:pPr algn="ctr"/>
            <a:r>
              <a:rPr lang="en-US" sz="1000" b="1" dirty="0">
                <a:solidFill>
                  <a:schemeClr val="bg1"/>
                </a:solidFill>
              </a:rPr>
              <a:t> 2023</a:t>
            </a:r>
          </a:p>
        </p:txBody>
      </p:sp>
      <p:sp>
        <p:nvSpPr>
          <p:cNvPr id="17" name="TextBox 16">
            <a:extLst>
              <a:ext uri="{FF2B5EF4-FFF2-40B4-BE49-F238E27FC236}">
                <a16:creationId xmlns:a16="http://schemas.microsoft.com/office/drawing/2014/main" id="{D4A6E684-3447-13F2-FD58-897DA9100DDF}"/>
              </a:ext>
            </a:extLst>
          </p:cNvPr>
          <p:cNvSpPr txBox="1"/>
          <p:nvPr/>
        </p:nvSpPr>
        <p:spPr>
          <a:xfrm>
            <a:off x="5193779" y="5920069"/>
            <a:ext cx="1316736" cy="400110"/>
          </a:xfrm>
          <a:prstGeom prst="rect">
            <a:avLst/>
          </a:prstGeom>
          <a:noFill/>
        </p:spPr>
        <p:txBody>
          <a:bodyPr wrap="square" rtlCol="0">
            <a:spAutoFit/>
          </a:bodyPr>
          <a:lstStyle/>
          <a:p>
            <a:pPr algn="ctr"/>
            <a:r>
              <a:rPr lang="en-US" sz="1000" b="1" dirty="0">
                <a:solidFill>
                  <a:schemeClr val="bg1"/>
                </a:solidFill>
              </a:rPr>
              <a:t>May </a:t>
            </a:r>
          </a:p>
          <a:p>
            <a:pPr algn="ctr"/>
            <a:r>
              <a:rPr lang="en-US" sz="1000" b="1" dirty="0">
                <a:solidFill>
                  <a:schemeClr val="bg1"/>
                </a:solidFill>
              </a:rPr>
              <a:t>2024</a:t>
            </a:r>
          </a:p>
        </p:txBody>
      </p:sp>
      <p:sp>
        <p:nvSpPr>
          <p:cNvPr id="18" name="TextBox 17">
            <a:extLst>
              <a:ext uri="{FF2B5EF4-FFF2-40B4-BE49-F238E27FC236}">
                <a16:creationId xmlns:a16="http://schemas.microsoft.com/office/drawing/2014/main" id="{F1E9AC1D-9175-CCA5-314A-14D1A337C99C}"/>
              </a:ext>
            </a:extLst>
          </p:cNvPr>
          <p:cNvSpPr txBox="1"/>
          <p:nvPr/>
        </p:nvSpPr>
        <p:spPr>
          <a:xfrm>
            <a:off x="6150091" y="5917009"/>
            <a:ext cx="1316736" cy="400110"/>
          </a:xfrm>
          <a:prstGeom prst="rect">
            <a:avLst/>
          </a:prstGeom>
          <a:noFill/>
        </p:spPr>
        <p:txBody>
          <a:bodyPr wrap="square" rtlCol="0">
            <a:spAutoFit/>
          </a:bodyPr>
          <a:lstStyle/>
          <a:p>
            <a:pPr algn="ctr"/>
            <a:r>
              <a:rPr lang="en-US" sz="1000" b="1" dirty="0">
                <a:solidFill>
                  <a:schemeClr val="bg1"/>
                </a:solidFill>
              </a:rPr>
              <a:t>September </a:t>
            </a:r>
          </a:p>
          <a:p>
            <a:pPr algn="ctr"/>
            <a:r>
              <a:rPr lang="en-US" sz="1000" b="1" dirty="0">
                <a:solidFill>
                  <a:schemeClr val="bg1"/>
                </a:solidFill>
              </a:rPr>
              <a:t>2024</a:t>
            </a:r>
          </a:p>
        </p:txBody>
      </p:sp>
      <p:graphicFrame>
        <p:nvGraphicFramePr>
          <p:cNvPr id="19" name="Table 49">
            <a:extLst>
              <a:ext uri="{FF2B5EF4-FFF2-40B4-BE49-F238E27FC236}">
                <a16:creationId xmlns:a16="http://schemas.microsoft.com/office/drawing/2014/main" id="{DABDD423-64CC-A798-6DAB-C4EF81C583FD}"/>
              </a:ext>
            </a:extLst>
          </p:cNvPr>
          <p:cNvGraphicFramePr>
            <a:graphicFrameLocks noGrp="1"/>
          </p:cNvGraphicFramePr>
          <p:nvPr>
            <p:custDataLst>
              <p:tags r:id="rId1"/>
            </p:custDataLst>
          </p:nvPr>
        </p:nvGraphicFramePr>
        <p:xfrm>
          <a:off x="349921" y="4511630"/>
          <a:ext cx="9344412" cy="396240"/>
        </p:xfrm>
        <a:graphic>
          <a:graphicData uri="http://schemas.openxmlformats.org/drawingml/2006/table">
            <a:tbl>
              <a:tblPr firstRow="1" bandRow="1"/>
              <a:tblGrid>
                <a:gridCol w="9344412">
                  <a:extLst>
                    <a:ext uri="{9D8B030D-6E8A-4147-A177-3AD203B41FA5}">
                      <a16:colId xmlns:a16="http://schemas.microsoft.com/office/drawing/2014/main" val="1025291466"/>
                    </a:ext>
                  </a:extLst>
                </a:gridCol>
              </a:tblGrid>
              <a:tr h="292180">
                <a:tc>
                  <a:txBody>
                    <a:bodyPr/>
                    <a:lstStyle>
                      <a:lvl1pPr marL="0" algn="l" defTabSz="1005840" rtl="0" eaLnBrk="1" latinLnBrk="0" hangingPunct="1">
                        <a:defRPr sz="1980" kern="1200">
                          <a:solidFill>
                            <a:schemeClr val="tx1"/>
                          </a:solidFill>
                          <a:latin typeface="Canaccord Effra Light"/>
                        </a:defRPr>
                      </a:lvl1pPr>
                      <a:lvl2pPr marL="502920" algn="l" defTabSz="1005840" rtl="0" eaLnBrk="1" latinLnBrk="0" hangingPunct="1">
                        <a:defRPr sz="1980" kern="1200">
                          <a:solidFill>
                            <a:schemeClr val="tx1"/>
                          </a:solidFill>
                          <a:latin typeface="Canaccord Effra Light"/>
                        </a:defRPr>
                      </a:lvl2pPr>
                      <a:lvl3pPr marL="1005840" algn="l" defTabSz="1005840" rtl="0" eaLnBrk="1" latinLnBrk="0" hangingPunct="1">
                        <a:defRPr sz="1980" kern="1200">
                          <a:solidFill>
                            <a:schemeClr val="tx1"/>
                          </a:solidFill>
                          <a:latin typeface="Canaccord Effra Light"/>
                        </a:defRPr>
                      </a:lvl3pPr>
                      <a:lvl4pPr marL="1508760" algn="l" defTabSz="1005840" rtl="0" eaLnBrk="1" latinLnBrk="0" hangingPunct="1">
                        <a:defRPr sz="1980" kern="1200">
                          <a:solidFill>
                            <a:schemeClr val="tx1"/>
                          </a:solidFill>
                          <a:latin typeface="Canaccord Effra Light"/>
                        </a:defRPr>
                      </a:lvl4pPr>
                      <a:lvl5pPr marL="2011680" algn="l" defTabSz="1005840" rtl="0" eaLnBrk="1" latinLnBrk="0" hangingPunct="1">
                        <a:defRPr sz="1980" kern="1200">
                          <a:solidFill>
                            <a:schemeClr val="tx1"/>
                          </a:solidFill>
                          <a:latin typeface="Canaccord Effra Light"/>
                        </a:defRPr>
                      </a:lvl5pPr>
                      <a:lvl6pPr marL="2514600" algn="l" defTabSz="1005840" rtl="0" eaLnBrk="1" latinLnBrk="0" hangingPunct="1">
                        <a:defRPr sz="1980" kern="1200">
                          <a:solidFill>
                            <a:schemeClr val="tx1"/>
                          </a:solidFill>
                          <a:latin typeface="Canaccord Effra Light"/>
                        </a:defRPr>
                      </a:lvl6pPr>
                      <a:lvl7pPr marL="3017520" algn="l" defTabSz="1005840" rtl="0" eaLnBrk="1" latinLnBrk="0" hangingPunct="1">
                        <a:defRPr sz="1980" kern="1200">
                          <a:solidFill>
                            <a:schemeClr val="tx1"/>
                          </a:solidFill>
                          <a:latin typeface="Canaccord Effra Light"/>
                        </a:defRPr>
                      </a:lvl7pPr>
                      <a:lvl8pPr marL="3520440" algn="l" defTabSz="1005840" rtl="0" eaLnBrk="1" latinLnBrk="0" hangingPunct="1">
                        <a:defRPr sz="1980" kern="1200">
                          <a:solidFill>
                            <a:schemeClr val="tx1"/>
                          </a:solidFill>
                          <a:latin typeface="Canaccord Effra Light"/>
                        </a:defRPr>
                      </a:lvl8pPr>
                      <a:lvl9pPr marL="4023360" algn="l" defTabSz="1005840" rtl="0" eaLnBrk="1" latinLnBrk="0" hangingPunct="1">
                        <a:defRPr sz="1980" kern="1200">
                          <a:solidFill>
                            <a:schemeClr val="tx1"/>
                          </a:solidFill>
                          <a:latin typeface="Canaccord Effra Light"/>
                        </a:defRPr>
                      </a:lvl9pPr>
                    </a:lstStyle>
                    <a:p>
                      <a:r>
                        <a:rPr lang="en-US" sz="2000" b="1" dirty="0">
                          <a:solidFill>
                            <a:srgbClr val="1C386A"/>
                          </a:solidFill>
                          <a:latin typeface="Canaccord Effra" panose="020B0603020203020204" pitchFamily="34" charset="0"/>
                          <a:cs typeface="Canaccord Effra" panose="020B0603020203020204" pitchFamily="34" charset="0"/>
                        </a:rPr>
                        <a:t>Company History and Key Milestones</a:t>
                      </a:r>
                    </a:p>
                  </a:txBody>
                  <a:tcPr anchor="b">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131896"/>
                  </a:ext>
                </a:extLst>
              </a:tr>
            </a:tbl>
          </a:graphicData>
        </a:graphic>
      </p:graphicFrame>
      <p:sp>
        <p:nvSpPr>
          <p:cNvPr id="20" name="TextBox 19">
            <a:extLst>
              <a:ext uri="{FF2B5EF4-FFF2-40B4-BE49-F238E27FC236}">
                <a16:creationId xmlns:a16="http://schemas.microsoft.com/office/drawing/2014/main" id="{8ED80960-6562-FA0B-C2F4-EE83079A3B4E}"/>
              </a:ext>
            </a:extLst>
          </p:cNvPr>
          <p:cNvSpPr txBox="1"/>
          <p:nvPr/>
        </p:nvSpPr>
        <p:spPr>
          <a:xfrm>
            <a:off x="90507" y="6541458"/>
            <a:ext cx="1556953" cy="707886"/>
          </a:xfrm>
          <a:prstGeom prst="rect">
            <a:avLst/>
          </a:prstGeom>
          <a:noFill/>
        </p:spPr>
        <p:txBody>
          <a:bodyPr wrap="square" rtlCol="0">
            <a:spAutoFit/>
          </a:bodyPr>
          <a:lstStyle/>
          <a:p>
            <a:pPr algn="ctr"/>
            <a:r>
              <a:rPr lang="en-US" sz="1000" dirty="0"/>
              <a:t>Recapitalized by new team and refocus on oil and gas projects; injects gross $4.67 MM</a:t>
            </a:r>
          </a:p>
        </p:txBody>
      </p:sp>
      <p:cxnSp>
        <p:nvCxnSpPr>
          <p:cNvPr id="22" name="Straight Connector 21">
            <a:extLst>
              <a:ext uri="{FF2B5EF4-FFF2-40B4-BE49-F238E27FC236}">
                <a16:creationId xmlns:a16="http://schemas.microsoft.com/office/drawing/2014/main" id="{A1FCB266-B891-2DD1-B6A6-DE03DB037C5D}"/>
              </a:ext>
            </a:extLst>
          </p:cNvPr>
          <p:cNvCxnSpPr>
            <a:cxnSpLocks/>
          </p:cNvCxnSpPr>
          <p:nvPr/>
        </p:nvCxnSpPr>
        <p:spPr>
          <a:xfrm>
            <a:off x="868984" y="6298560"/>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B56CAA-2A9A-051D-FF62-2D930633C8C0}"/>
              </a:ext>
            </a:extLst>
          </p:cNvPr>
          <p:cNvCxnSpPr>
            <a:cxnSpLocks/>
          </p:cNvCxnSpPr>
          <p:nvPr/>
        </p:nvCxnSpPr>
        <p:spPr>
          <a:xfrm>
            <a:off x="1751830" y="5659890"/>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B0E7496-37EF-3872-7998-52A8C1713F58}"/>
              </a:ext>
            </a:extLst>
          </p:cNvPr>
          <p:cNvSpPr txBox="1"/>
          <p:nvPr/>
        </p:nvSpPr>
        <p:spPr>
          <a:xfrm>
            <a:off x="723724" y="5019298"/>
            <a:ext cx="2056212" cy="707886"/>
          </a:xfrm>
          <a:prstGeom prst="rect">
            <a:avLst/>
          </a:prstGeom>
          <a:noFill/>
        </p:spPr>
        <p:txBody>
          <a:bodyPr wrap="square" rtlCol="0">
            <a:spAutoFit/>
          </a:bodyPr>
          <a:lstStyle/>
          <a:p>
            <a:pPr algn="ctr"/>
            <a:r>
              <a:rPr lang="en-US" sz="1000" b="1" dirty="0"/>
              <a:t>Acquisition 1:</a:t>
            </a:r>
            <a:br>
              <a:rPr lang="en-US" sz="1000" dirty="0"/>
            </a:br>
            <a:r>
              <a:rPr lang="en-US" sz="1000" dirty="0"/>
              <a:t>Closes light oil play in the southern Alberta Foothills; a mostly paper deal for $1.3 MM</a:t>
            </a:r>
          </a:p>
        </p:txBody>
      </p:sp>
      <p:cxnSp>
        <p:nvCxnSpPr>
          <p:cNvPr id="25" name="Straight Connector 24">
            <a:extLst>
              <a:ext uri="{FF2B5EF4-FFF2-40B4-BE49-F238E27FC236}">
                <a16:creationId xmlns:a16="http://schemas.microsoft.com/office/drawing/2014/main" id="{03A2E6C6-3347-3544-9EC1-E5E879612226}"/>
              </a:ext>
            </a:extLst>
          </p:cNvPr>
          <p:cNvCxnSpPr>
            <a:cxnSpLocks/>
          </p:cNvCxnSpPr>
          <p:nvPr/>
        </p:nvCxnSpPr>
        <p:spPr>
          <a:xfrm>
            <a:off x="2702198" y="6298560"/>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61364E9-4E9A-AF83-74D0-A383E4C7D2EF}"/>
              </a:ext>
            </a:extLst>
          </p:cNvPr>
          <p:cNvSpPr txBox="1"/>
          <p:nvPr/>
        </p:nvSpPr>
        <p:spPr>
          <a:xfrm>
            <a:off x="1726964" y="6509641"/>
            <a:ext cx="2010173" cy="861774"/>
          </a:xfrm>
          <a:prstGeom prst="rect">
            <a:avLst/>
          </a:prstGeom>
          <a:noFill/>
        </p:spPr>
        <p:txBody>
          <a:bodyPr wrap="square" rtlCol="0">
            <a:spAutoFit/>
          </a:bodyPr>
          <a:lstStyle/>
          <a:p>
            <a:pPr algn="ctr"/>
            <a:r>
              <a:rPr lang="en-US" sz="1000" b="1" dirty="0"/>
              <a:t>Acquisition 2: </a:t>
            </a:r>
            <a:br>
              <a:rPr lang="en-US" sz="1000" b="1" dirty="0"/>
            </a:br>
            <a:r>
              <a:rPr lang="en-US" sz="1000" dirty="0"/>
              <a:t>Closes on natural gas assets for $2.26 million; 100% conventional natural  gas and an operated gas</a:t>
            </a:r>
            <a:r>
              <a:rPr lang="en-US" sz="1000" b="1" dirty="0"/>
              <a:t> </a:t>
            </a:r>
            <a:r>
              <a:rPr lang="en-US" sz="1000" dirty="0"/>
              <a:t>plant in southern Alberta </a:t>
            </a:r>
          </a:p>
        </p:txBody>
      </p:sp>
      <p:cxnSp>
        <p:nvCxnSpPr>
          <p:cNvPr id="27" name="Straight Connector 26">
            <a:extLst>
              <a:ext uri="{FF2B5EF4-FFF2-40B4-BE49-F238E27FC236}">
                <a16:creationId xmlns:a16="http://schemas.microsoft.com/office/drawing/2014/main" id="{37DB7FEF-8BFB-AECA-A59F-8DFE331FF39E}"/>
              </a:ext>
            </a:extLst>
          </p:cNvPr>
          <p:cNvCxnSpPr>
            <a:cxnSpLocks/>
          </p:cNvCxnSpPr>
          <p:nvPr/>
        </p:nvCxnSpPr>
        <p:spPr>
          <a:xfrm>
            <a:off x="3737137" y="5659890"/>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5809853-FDC4-3FDC-5408-9846BC59C88C}"/>
              </a:ext>
            </a:extLst>
          </p:cNvPr>
          <p:cNvSpPr txBox="1"/>
          <p:nvPr/>
        </p:nvSpPr>
        <p:spPr>
          <a:xfrm>
            <a:off x="2789381" y="5021912"/>
            <a:ext cx="1895512" cy="707886"/>
          </a:xfrm>
          <a:prstGeom prst="rect">
            <a:avLst/>
          </a:prstGeom>
          <a:noFill/>
        </p:spPr>
        <p:txBody>
          <a:bodyPr wrap="square" rtlCol="0">
            <a:spAutoFit/>
          </a:bodyPr>
          <a:lstStyle/>
          <a:p>
            <a:pPr algn="ctr"/>
            <a:r>
              <a:rPr lang="en-US" sz="1000" b="1" dirty="0"/>
              <a:t>Acquisition 3:  </a:t>
            </a:r>
            <a:br>
              <a:rPr lang="en-US" sz="1000" b="1" dirty="0"/>
            </a:br>
            <a:r>
              <a:rPr lang="en-US" sz="1000" dirty="0"/>
              <a:t>Announces light oil production purchase in the southern Alberta deep Basin for $3 MM</a:t>
            </a:r>
          </a:p>
        </p:txBody>
      </p:sp>
      <p:cxnSp>
        <p:nvCxnSpPr>
          <p:cNvPr id="29" name="Straight Connector 28">
            <a:extLst>
              <a:ext uri="{FF2B5EF4-FFF2-40B4-BE49-F238E27FC236}">
                <a16:creationId xmlns:a16="http://schemas.microsoft.com/office/drawing/2014/main" id="{94A66215-257B-DC72-878F-F9A284FCC193}"/>
              </a:ext>
            </a:extLst>
          </p:cNvPr>
          <p:cNvCxnSpPr>
            <a:cxnSpLocks/>
          </p:cNvCxnSpPr>
          <p:nvPr/>
        </p:nvCxnSpPr>
        <p:spPr>
          <a:xfrm>
            <a:off x="4748809" y="6315784"/>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6FFCFAF-C15F-A1E3-B675-60746B89C324}"/>
              </a:ext>
            </a:extLst>
          </p:cNvPr>
          <p:cNvSpPr txBox="1"/>
          <p:nvPr/>
        </p:nvSpPr>
        <p:spPr>
          <a:xfrm>
            <a:off x="3858154" y="6588625"/>
            <a:ext cx="1653477" cy="553998"/>
          </a:xfrm>
          <a:prstGeom prst="rect">
            <a:avLst/>
          </a:prstGeom>
          <a:noFill/>
        </p:spPr>
        <p:txBody>
          <a:bodyPr wrap="square" rtlCol="0">
            <a:spAutoFit/>
          </a:bodyPr>
          <a:lstStyle/>
          <a:p>
            <a:pPr algn="ctr"/>
            <a:r>
              <a:rPr lang="en-US" sz="1000" dirty="0"/>
              <a:t>Closes on private placement of units for gross proceeds of $1.6 MM</a:t>
            </a:r>
          </a:p>
        </p:txBody>
      </p:sp>
      <p:cxnSp>
        <p:nvCxnSpPr>
          <p:cNvPr id="31" name="Straight Connector 30">
            <a:extLst>
              <a:ext uri="{FF2B5EF4-FFF2-40B4-BE49-F238E27FC236}">
                <a16:creationId xmlns:a16="http://schemas.microsoft.com/office/drawing/2014/main" id="{22EBA1F4-34E2-FD9D-E9F7-C01A1312FAD2}"/>
              </a:ext>
            </a:extLst>
          </p:cNvPr>
          <p:cNvCxnSpPr>
            <a:cxnSpLocks/>
          </p:cNvCxnSpPr>
          <p:nvPr/>
        </p:nvCxnSpPr>
        <p:spPr>
          <a:xfrm>
            <a:off x="5935837" y="5651624"/>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D01EE2B-9445-775C-99C7-46E48FD7527A}"/>
              </a:ext>
            </a:extLst>
          </p:cNvPr>
          <p:cNvSpPr txBox="1"/>
          <p:nvPr/>
        </p:nvSpPr>
        <p:spPr>
          <a:xfrm>
            <a:off x="4911048" y="5106621"/>
            <a:ext cx="1818027" cy="553998"/>
          </a:xfrm>
          <a:prstGeom prst="rect">
            <a:avLst/>
          </a:prstGeom>
          <a:noFill/>
        </p:spPr>
        <p:txBody>
          <a:bodyPr wrap="square" rtlCol="0">
            <a:spAutoFit/>
          </a:bodyPr>
          <a:lstStyle/>
          <a:p>
            <a:pPr algn="ctr"/>
            <a:r>
              <a:rPr lang="en-US" sz="1000" dirty="0"/>
              <a:t>Closes on private placement of units for gross proceeds of $1.35 MM</a:t>
            </a:r>
          </a:p>
        </p:txBody>
      </p:sp>
      <p:cxnSp>
        <p:nvCxnSpPr>
          <p:cNvPr id="33" name="Straight Connector 32">
            <a:extLst>
              <a:ext uri="{FF2B5EF4-FFF2-40B4-BE49-F238E27FC236}">
                <a16:creationId xmlns:a16="http://schemas.microsoft.com/office/drawing/2014/main" id="{60566A0F-73FE-91A8-05D8-EA2376CB20B4}"/>
              </a:ext>
            </a:extLst>
          </p:cNvPr>
          <p:cNvCxnSpPr>
            <a:cxnSpLocks/>
          </p:cNvCxnSpPr>
          <p:nvPr/>
        </p:nvCxnSpPr>
        <p:spPr>
          <a:xfrm>
            <a:off x="6901962" y="6289129"/>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05C2711-482D-7C81-F014-4EFAD43ACAAB}"/>
              </a:ext>
            </a:extLst>
          </p:cNvPr>
          <p:cNvSpPr txBox="1"/>
          <p:nvPr/>
        </p:nvSpPr>
        <p:spPr>
          <a:xfrm>
            <a:off x="6324469" y="6571338"/>
            <a:ext cx="1477606" cy="400110"/>
          </a:xfrm>
          <a:prstGeom prst="rect">
            <a:avLst/>
          </a:prstGeom>
          <a:noFill/>
        </p:spPr>
        <p:txBody>
          <a:bodyPr wrap="square" rtlCol="0">
            <a:spAutoFit/>
          </a:bodyPr>
          <a:lstStyle/>
          <a:p>
            <a:pPr algn="ctr"/>
            <a:r>
              <a:rPr lang="en-US" sz="1000" dirty="0"/>
              <a:t>Well recompletion announcement </a:t>
            </a:r>
          </a:p>
        </p:txBody>
      </p:sp>
      <p:sp>
        <p:nvSpPr>
          <p:cNvPr id="36" name="Block Arc 35">
            <a:extLst>
              <a:ext uri="{FF2B5EF4-FFF2-40B4-BE49-F238E27FC236}">
                <a16:creationId xmlns:a16="http://schemas.microsoft.com/office/drawing/2014/main" id="{05DD0FB6-7F96-323D-1A8A-5785A7B13346}"/>
              </a:ext>
            </a:extLst>
          </p:cNvPr>
          <p:cNvSpPr/>
          <p:nvPr/>
        </p:nvSpPr>
        <p:spPr>
          <a:xfrm>
            <a:off x="-4505326" y="503514"/>
            <a:ext cx="6375535" cy="3908088"/>
          </a:xfrm>
          <a:prstGeom prst="blockArc">
            <a:avLst>
              <a:gd name="adj1" fmla="val 18900000"/>
              <a:gd name="adj2" fmla="val 2700000"/>
              <a:gd name="adj3" fmla="val 271"/>
            </a:avLst>
          </a:prstGeom>
          <a:noFill/>
          <a:ln w="25400" cap="flat" cmpd="sng" algn="ctr">
            <a:solidFill>
              <a:srgbClr val="233E6F"/>
            </a:solidFill>
            <a:prstDash val="solid"/>
          </a:ln>
          <a:effectLst/>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nvGrpSpPr>
          <p:cNvPr id="72" name="Group 71">
            <a:extLst>
              <a:ext uri="{FF2B5EF4-FFF2-40B4-BE49-F238E27FC236}">
                <a16:creationId xmlns:a16="http://schemas.microsoft.com/office/drawing/2014/main" id="{ADB1BC7D-5D7C-FB8E-F20D-04E2B1141C0E}"/>
              </a:ext>
            </a:extLst>
          </p:cNvPr>
          <p:cNvGrpSpPr/>
          <p:nvPr/>
        </p:nvGrpSpPr>
        <p:grpSpPr>
          <a:xfrm>
            <a:off x="704850" y="928411"/>
            <a:ext cx="640079" cy="457200"/>
            <a:chOff x="878921" y="1033186"/>
            <a:chExt cx="640079" cy="457200"/>
          </a:xfrm>
        </p:grpSpPr>
        <p:sp>
          <p:nvSpPr>
            <p:cNvPr id="39" name="Oval 38">
              <a:extLst>
                <a:ext uri="{FF2B5EF4-FFF2-40B4-BE49-F238E27FC236}">
                  <a16:creationId xmlns:a16="http://schemas.microsoft.com/office/drawing/2014/main" id="{B50FF910-C615-7D11-DD5A-AD528EE90D9F}"/>
                </a:ext>
              </a:extLst>
            </p:cNvPr>
            <p:cNvSpPr/>
            <p:nvPr/>
          </p:nvSpPr>
          <p:spPr>
            <a:xfrm>
              <a:off x="970360" y="1033186"/>
              <a:ext cx="457200" cy="457200"/>
            </a:xfrm>
            <a:prstGeom prst="ellipse">
              <a:avLst/>
            </a:prstGeom>
            <a:solidFill>
              <a:srgbClr val="FFFFFF">
                <a:hueOff val="0"/>
                <a:satOff val="0"/>
                <a:lumOff val="0"/>
                <a:alphaOff val="0"/>
              </a:srgbClr>
            </a:solidFill>
            <a:ln w="25400" cap="flat" cmpd="sng" algn="ctr">
              <a:solidFill>
                <a:srgbClr val="233E6F"/>
              </a:solidFill>
              <a:prstDash val="solid"/>
            </a:ln>
            <a:effectLst/>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40" name="TextBox 39">
              <a:extLst>
                <a:ext uri="{FF2B5EF4-FFF2-40B4-BE49-F238E27FC236}">
                  <a16:creationId xmlns:a16="http://schemas.microsoft.com/office/drawing/2014/main" id="{AF3D1A14-95A2-9F0E-3403-1DA2544464F7}"/>
                </a:ext>
              </a:extLst>
            </p:cNvPr>
            <p:cNvSpPr txBox="1"/>
            <p:nvPr/>
          </p:nvSpPr>
          <p:spPr>
            <a:xfrm>
              <a:off x="878921" y="1061731"/>
              <a:ext cx="640079" cy="400110"/>
            </a:xfrm>
            <a:prstGeom prst="rect">
              <a:avLst/>
            </a:prstGeom>
            <a:noFill/>
          </p:spPr>
          <p:txBody>
            <a:bodyPr wrap="square" rtlCol="0" anchor="ctr">
              <a:spAutoFit/>
            </a:bodyPr>
            <a:lstStyle/>
            <a:p>
              <a:pPr marL="0" marR="0" lvl="0" indent="0" algn="ctr" defTabSz="101882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4D331"/>
                  </a:solidFill>
                  <a:effectLst/>
                  <a:uLnTx/>
                  <a:uFillTx/>
                  <a:latin typeface="Arial"/>
                  <a:sym typeface="Wingdings" panose="05000000000000000000" pitchFamily="2" charset="2"/>
                </a:rPr>
                <a:t></a:t>
              </a:r>
              <a:endParaRPr kumimoji="0" lang="en-US" sz="1400" b="0" i="0" u="none" strike="noStrike" kern="0" cap="none" spc="0" normalizeH="0" baseline="0" noProof="0" dirty="0">
                <a:ln>
                  <a:noFill/>
                </a:ln>
                <a:solidFill>
                  <a:srgbClr val="34D331"/>
                </a:solidFill>
                <a:effectLst/>
                <a:uLnTx/>
                <a:uFillTx/>
                <a:latin typeface="Arial"/>
              </a:endParaRPr>
            </a:p>
          </p:txBody>
        </p:sp>
      </p:grpSp>
      <p:pic>
        <p:nvPicPr>
          <p:cNvPr id="56" name="Picture 55">
            <a:extLst>
              <a:ext uri="{FF2B5EF4-FFF2-40B4-BE49-F238E27FC236}">
                <a16:creationId xmlns:a16="http://schemas.microsoft.com/office/drawing/2014/main" id="{29E92F25-4941-B9E9-3334-09E5CF5D1DCE}"/>
              </a:ext>
            </a:extLst>
          </p:cNvPr>
          <p:cNvPicPr>
            <a:picLocks noChangeAspect="1"/>
          </p:cNvPicPr>
          <p:nvPr/>
        </p:nvPicPr>
        <p:blipFill>
          <a:blip r:embed="rId4"/>
          <a:stretch>
            <a:fillRect/>
          </a:stretch>
        </p:blipFill>
        <p:spPr>
          <a:xfrm>
            <a:off x="364066" y="2100911"/>
            <a:ext cx="1121761" cy="713294"/>
          </a:xfrm>
          <a:prstGeom prst="rect">
            <a:avLst/>
          </a:prstGeom>
        </p:spPr>
      </p:pic>
      <p:sp>
        <p:nvSpPr>
          <p:cNvPr id="57" name="TextBox 56">
            <a:extLst>
              <a:ext uri="{FF2B5EF4-FFF2-40B4-BE49-F238E27FC236}">
                <a16:creationId xmlns:a16="http://schemas.microsoft.com/office/drawing/2014/main" id="{C442EC33-D64C-27D8-3885-0BF5F6155E96}"/>
              </a:ext>
            </a:extLst>
          </p:cNvPr>
          <p:cNvSpPr txBox="1"/>
          <p:nvPr/>
        </p:nvSpPr>
        <p:spPr>
          <a:xfrm>
            <a:off x="1264514" y="818032"/>
            <a:ext cx="7404426" cy="523220"/>
          </a:xfrm>
          <a:prstGeom prst="rect">
            <a:avLst/>
          </a:prstGeom>
          <a:noFill/>
        </p:spPr>
        <p:txBody>
          <a:bodyPr wrap="square" rtlCol="0">
            <a:spAutoFit/>
          </a:bodyPr>
          <a:lstStyle/>
          <a:p>
            <a:r>
              <a:rPr lang="en-US" sz="1400" b="1" dirty="0">
                <a:solidFill>
                  <a:srgbClr val="233E6F"/>
                </a:solidFill>
              </a:rPr>
              <a:t>Innovation</a:t>
            </a:r>
            <a:r>
              <a:rPr lang="en-US" sz="1400" dirty="0">
                <a:solidFill>
                  <a:srgbClr val="233E6F"/>
                </a:solidFill>
              </a:rPr>
              <a:t>: </a:t>
            </a:r>
            <a:r>
              <a:rPr lang="en-US" sz="1400" dirty="0"/>
              <a:t>Accomplished Team and Board that has a record of finding and developing plays which have fallen out of favor with many other producers</a:t>
            </a:r>
          </a:p>
        </p:txBody>
      </p:sp>
      <p:grpSp>
        <p:nvGrpSpPr>
          <p:cNvPr id="73" name="Group 72">
            <a:extLst>
              <a:ext uri="{FF2B5EF4-FFF2-40B4-BE49-F238E27FC236}">
                <a16:creationId xmlns:a16="http://schemas.microsoft.com/office/drawing/2014/main" id="{248B80FF-B36F-0629-78BA-121C806A1FD7}"/>
              </a:ext>
            </a:extLst>
          </p:cNvPr>
          <p:cNvGrpSpPr/>
          <p:nvPr/>
        </p:nvGrpSpPr>
        <p:grpSpPr>
          <a:xfrm>
            <a:off x="1298021" y="1584118"/>
            <a:ext cx="640079" cy="457200"/>
            <a:chOff x="1374221" y="1666200"/>
            <a:chExt cx="640079" cy="457200"/>
          </a:xfrm>
        </p:grpSpPr>
        <p:sp>
          <p:nvSpPr>
            <p:cNvPr id="59" name="Oval 58">
              <a:extLst>
                <a:ext uri="{FF2B5EF4-FFF2-40B4-BE49-F238E27FC236}">
                  <a16:creationId xmlns:a16="http://schemas.microsoft.com/office/drawing/2014/main" id="{4DA4CF8C-1C51-E1DB-A9E1-F0DFC2B6740A}"/>
                </a:ext>
              </a:extLst>
            </p:cNvPr>
            <p:cNvSpPr/>
            <p:nvPr/>
          </p:nvSpPr>
          <p:spPr>
            <a:xfrm>
              <a:off x="1465660" y="1666200"/>
              <a:ext cx="457200" cy="457200"/>
            </a:xfrm>
            <a:prstGeom prst="ellipse">
              <a:avLst/>
            </a:prstGeom>
            <a:solidFill>
              <a:srgbClr val="FFFFFF">
                <a:hueOff val="0"/>
                <a:satOff val="0"/>
                <a:lumOff val="0"/>
                <a:alphaOff val="0"/>
              </a:srgbClr>
            </a:solidFill>
            <a:ln w="25400" cap="flat" cmpd="sng" algn="ctr">
              <a:solidFill>
                <a:srgbClr val="233E6F"/>
              </a:solidFill>
              <a:prstDash val="solid"/>
            </a:ln>
            <a:effectLst/>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60" name="TextBox 59">
              <a:extLst>
                <a:ext uri="{FF2B5EF4-FFF2-40B4-BE49-F238E27FC236}">
                  <a16:creationId xmlns:a16="http://schemas.microsoft.com/office/drawing/2014/main" id="{DE724D2B-C94C-3870-3E2E-FF020F068C54}"/>
                </a:ext>
              </a:extLst>
            </p:cNvPr>
            <p:cNvSpPr txBox="1"/>
            <p:nvPr/>
          </p:nvSpPr>
          <p:spPr>
            <a:xfrm>
              <a:off x="1374221" y="1694745"/>
              <a:ext cx="640079" cy="400110"/>
            </a:xfrm>
            <a:prstGeom prst="rect">
              <a:avLst/>
            </a:prstGeom>
            <a:noFill/>
          </p:spPr>
          <p:txBody>
            <a:bodyPr wrap="square" rtlCol="0" anchor="ctr">
              <a:spAutoFit/>
            </a:bodyPr>
            <a:lstStyle/>
            <a:p>
              <a:pPr marL="0" marR="0" lvl="0" indent="0" algn="ctr" defTabSz="101882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4D331"/>
                  </a:solidFill>
                  <a:effectLst/>
                  <a:uLnTx/>
                  <a:uFillTx/>
                  <a:latin typeface="Arial"/>
                  <a:sym typeface="Wingdings" panose="05000000000000000000" pitchFamily="2" charset="2"/>
                </a:rPr>
                <a:t></a:t>
              </a:r>
              <a:endParaRPr kumimoji="0" lang="en-US" sz="1400" b="0" i="0" u="none" strike="noStrike" kern="0" cap="none" spc="0" normalizeH="0" baseline="0" noProof="0" dirty="0">
                <a:ln>
                  <a:noFill/>
                </a:ln>
                <a:solidFill>
                  <a:srgbClr val="34D331"/>
                </a:solidFill>
                <a:effectLst/>
                <a:uLnTx/>
                <a:uFillTx/>
                <a:latin typeface="Arial"/>
              </a:endParaRPr>
            </a:p>
          </p:txBody>
        </p:sp>
      </p:grpSp>
      <p:sp>
        <p:nvSpPr>
          <p:cNvPr id="62" name="TextBox 61">
            <a:extLst>
              <a:ext uri="{FF2B5EF4-FFF2-40B4-BE49-F238E27FC236}">
                <a16:creationId xmlns:a16="http://schemas.microsoft.com/office/drawing/2014/main" id="{91B387E5-9A46-B39F-C9E9-98C0B6AC4C43}"/>
              </a:ext>
            </a:extLst>
          </p:cNvPr>
          <p:cNvSpPr txBox="1"/>
          <p:nvPr/>
        </p:nvSpPr>
        <p:spPr>
          <a:xfrm>
            <a:off x="1953398" y="1528680"/>
            <a:ext cx="7751466" cy="523220"/>
          </a:xfrm>
          <a:prstGeom prst="rect">
            <a:avLst/>
          </a:prstGeom>
          <a:noFill/>
        </p:spPr>
        <p:txBody>
          <a:bodyPr wrap="square" rtlCol="0">
            <a:spAutoFit/>
          </a:bodyPr>
          <a:lstStyle/>
          <a:p>
            <a:r>
              <a:rPr lang="en-US" sz="1400" b="1" dirty="0">
                <a:solidFill>
                  <a:srgbClr val="233E6F"/>
                </a:solidFill>
              </a:rPr>
              <a:t>New Pools at a Low Cost: </a:t>
            </a:r>
            <a:r>
              <a:rPr lang="en-US" sz="1400" dirty="0"/>
              <a:t>We operate in regions that have been less active, leveraging lower competition and reduced costs, resulting in favorable acquisition metrics</a:t>
            </a:r>
            <a:endParaRPr lang="en-US" sz="1400" b="1" dirty="0"/>
          </a:p>
        </p:txBody>
      </p:sp>
      <p:grpSp>
        <p:nvGrpSpPr>
          <p:cNvPr id="74" name="Group 73">
            <a:extLst>
              <a:ext uri="{FF2B5EF4-FFF2-40B4-BE49-F238E27FC236}">
                <a16:creationId xmlns:a16="http://schemas.microsoft.com/office/drawing/2014/main" id="{84DA8883-8366-73EA-C390-5902F9AAF4F4}"/>
              </a:ext>
            </a:extLst>
          </p:cNvPr>
          <p:cNvGrpSpPr/>
          <p:nvPr/>
        </p:nvGrpSpPr>
        <p:grpSpPr>
          <a:xfrm>
            <a:off x="1517181" y="2239825"/>
            <a:ext cx="640079" cy="457200"/>
            <a:chOff x="1517181" y="2276963"/>
            <a:chExt cx="640079" cy="457200"/>
          </a:xfrm>
        </p:grpSpPr>
        <p:sp>
          <p:nvSpPr>
            <p:cNvPr id="63" name="Oval 62">
              <a:extLst>
                <a:ext uri="{FF2B5EF4-FFF2-40B4-BE49-F238E27FC236}">
                  <a16:creationId xmlns:a16="http://schemas.microsoft.com/office/drawing/2014/main" id="{29FBFE3A-4869-D021-1117-9846A7634287}"/>
                </a:ext>
              </a:extLst>
            </p:cNvPr>
            <p:cNvSpPr/>
            <p:nvPr/>
          </p:nvSpPr>
          <p:spPr>
            <a:xfrm>
              <a:off x="1608620" y="2276963"/>
              <a:ext cx="457200" cy="457200"/>
            </a:xfrm>
            <a:prstGeom prst="ellipse">
              <a:avLst/>
            </a:prstGeom>
            <a:solidFill>
              <a:srgbClr val="FFFFFF">
                <a:hueOff val="0"/>
                <a:satOff val="0"/>
                <a:lumOff val="0"/>
                <a:alphaOff val="0"/>
              </a:srgbClr>
            </a:solidFill>
            <a:ln w="25400" cap="flat" cmpd="sng" algn="ctr">
              <a:solidFill>
                <a:srgbClr val="233E6F"/>
              </a:solidFill>
              <a:prstDash val="solid"/>
            </a:ln>
            <a:effectLst/>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64" name="TextBox 63">
              <a:extLst>
                <a:ext uri="{FF2B5EF4-FFF2-40B4-BE49-F238E27FC236}">
                  <a16:creationId xmlns:a16="http://schemas.microsoft.com/office/drawing/2014/main" id="{35A0056F-295C-2B0A-C77B-7A9E479724A2}"/>
                </a:ext>
              </a:extLst>
            </p:cNvPr>
            <p:cNvSpPr txBox="1"/>
            <p:nvPr/>
          </p:nvSpPr>
          <p:spPr>
            <a:xfrm>
              <a:off x="1517181" y="2305508"/>
              <a:ext cx="640079" cy="400110"/>
            </a:xfrm>
            <a:prstGeom prst="rect">
              <a:avLst/>
            </a:prstGeom>
            <a:noFill/>
          </p:spPr>
          <p:txBody>
            <a:bodyPr wrap="square" rtlCol="0" anchor="ctr">
              <a:spAutoFit/>
            </a:bodyPr>
            <a:lstStyle/>
            <a:p>
              <a:pPr marL="0" marR="0" lvl="0" indent="0" algn="ctr" defTabSz="101882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4D331"/>
                  </a:solidFill>
                  <a:effectLst/>
                  <a:uLnTx/>
                  <a:uFillTx/>
                  <a:latin typeface="Arial"/>
                  <a:sym typeface="Wingdings" panose="05000000000000000000" pitchFamily="2" charset="2"/>
                </a:rPr>
                <a:t></a:t>
              </a:r>
              <a:endParaRPr kumimoji="0" lang="en-US" sz="1400" b="0" i="0" u="none" strike="noStrike" kern="0" cap="none" spc="0" normalizeH="0" baseline="0" noProof="0" dirty="0">
                <a:ln>
                  <a:noFill/>
                </a:ln>
                <a:solidFill>
                  <a:srgbClr val="34D331"/>
                </a:solidFill>
                <a:effectLst/>
                <a:uLnTx/>
                <a:uFillTx/>
                <a:latin typeface="Arial"/>
              </a:endParaRPr>
            </a:p>
          </p:txBody>
        </p:sp>
      </p:grpSp>
      <p:sp>
        <p:nvSpPr>
          <p:cNvPr id="65" name="TextBox 64">
            <a:extLst>
              <a:ext uri="{FF2B5EF4-FFF2-40B4-BE49-F238E27FC236}">
                <a16:creationId xmlns:a16="http://schemas.microsoft.com/office/drawing/2014/main" id="{3D7BCDB3-2EF8-20C9-DDB9-26EBA1CAE6B9}"/>
              </a:ext>
            </a:extLst>
          </p:cNvPr>
          <p:cNvSpPr txBox="1"/>
          <p:nvPr/>
        </p:nvSpPr>
        <p:spPr>
          <a:xfrm>
            <a:off x="1298021" y="3660624"/>
            <a:ext cx="8406843" cy="523220"/>
          </a:xfrm>
          <a:prstGeom prst="rect">
            <a:avLst/>
          </a:prstGeom>
          <a:noFill/>
        </p:spPr>
        <p:txBody>
          <a:bodyPr wrap="square" rtlCol="0">
            <a:spAutoFit/>
          </a:bodyPr>
          <a:lstStyle/>
          <a:p>
            <a:r>
              <a:rPr lang="en-US" sz="1400" b="1" dirty="0">
                <a:solidFill>
                  <a:srgbClr val="233E6F"/>
                </a:solidFill>
              </a:rPr>
              <a:t>A Focus on Conventional Reservoirs: </a:t>
            </a:r>
            <a:r>
              <a:rPr lang="en-US" sz="1400" dirty="0"/>
              <a:t>These have greater natural permeability and effective porosity that generally exceed those of unconventional reservoirs; less fracture stimulation and less costly to exploit</a:t>
            </a:r>
          </a:p>
        </p:txBody>
      </p:sp>
      <p:sp>
        <p:nvSpPr>
          <p:cNvPr id="66" name="TextBox 65">
            <a:extLst>
              <a:ext uri="{FF2B5EF4-FFF2-40B4-BE49-F238E27FC236}">
                <a16:creationId xmlns:a16="http://schemas.microsoft.com/office/drawing/2014/main" id="{2BB61FB1-002B-1407-88B6-CB169C60A167}"/>
              </a:ext>
            </a:extLst>
          </p:cNvPr>
          <p:cNvSpPr txBox="1"/>
          <p:nvPr/>
        </p:nvSpPr>
        <p:spPr>
          <a:xfrm>
            <a:off x="1953398" y="2949976"/>
            <a:ext cx="7751466" cy="523220"/>
          </a:xfrm>
          <a:prstGeom prst="rect">
            <a:avLst/>
          </a:prstGeom>
          <a:noFill/>
        </p:spPr>
        <p:txBody>
          <a:bodyPr wrap="square" rtlCol="0">
            <a:spAutoFit/>
          </a:bodyPr>
          <a:lstStyle/>
          <a:p>
            <a:r>
              <a:rPr lang="en-US" sz="1400" b="1" dirty="0">
                <a:solidFill>
                  <a:srgbClr val="233E6F"/>
                </a:solidFill>
              </a:rPr>
              <a:t>Advanced Technical Expertise: </a:t>
            </a:r>
            <a:r>
              <a:rPr lang="en-US" sz="1400" dirty="0"/>
              <a:t>Leveraging complex foothills drilling technologies to tap into structured Deep Basin plays, allowing Tuktu to operate in plays that are a natural fit for the team’s unique skill set</a:t>
            </a:r>
          </a:p>
        </p:txBody>
      </p:sp>
      <p:grpSp>
        <p:nvGrpSpPr>
          <p:cNvPr id="75" name="Group 74">
            <a:extLst>
              <a:ext uri="{FF2B5EF4-FFF2-40B4-BE49-F238E27FC236}">
                <a16:creationId xmlns:a16="http://schemas.microsoft.com/office/drawing/2014/main" id="{863305F9-DDB6-7A61-1972-66805C6672BC}"/>
              </a:ext>
            </a:extLst>
          </p:cNvPr>
          <p:cNvGrpSpPr/>
          <p:nvPr/>
        </p:nvGrpSpPr>
        <p:grpSpPr>
          <a:xfrm>
            <a:off x="1264514" y="2895531"/>
            <a:ext cx="640079" cy="457200"/>
            <a:chOff x="1235939" y="2970242"/>
            <a:chExt cx="640079" cy="457200"/>
          </a:xfrm>
        </p:grpSpPr>
        <p:sp>
          <p:nvSpPr>
            <p:cNvPr id="67" name="Oval 66">
              <a:extLst>
                <a:ext uri="{FF2B5EF4-FFF2-40B4-BE49-F238E27FC236}">
                  <a16:creationId xmlns:a16="http://schemas.microsoft.com/office/drawing/2014/main" id="{1530B317-24C2-E9FE-F705-C33B7A71F944}"/>
                </a:ext>
              </a:extLst>
            </p:cNvPr>
            <p:cNvSpPr/>
            <p:nvPr/>
          </p:nvSpPr>
          <p:spPr>
            <a:xfrm>
              <a:off x="1338093" y="2970242"/>
              <a:ext cx="457200" cy="457200"/>
            </a:xfrm>
            <a:prstGeom prst="ellipse">
              <a:avLst/>
            </a:prstGeom>
            <a:solidFill>
              <a:srgbClr val="FFFFFF">
                <a:hueOff val="0"/>
                <a:satOff val="0"/>
                <a:lumOff val="0"/>
                <a:alphaOff val="0"/>
              </a:srgbClr>
            </a:solidFill>
            <a:ln w="25400" cap="flat" cmpd="sng" algn="ctr">
              <a:solidFill>
                <a:srgbClr val="233E6F"/>
              </a:solidFill>
              <a:prstDash val="solid"/>
            </a:ln>
            <a:effectLst/>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68" name="TextBox 67">
              <a:extLst>
                <a:ext uri="{FF2B5EF4-FFF2-40B4-BE49-F238E27FC236}">
                  <a16:creationId xmlns:a16="http://schemas.microsoft.com/office/drawing/2014/main" id="{F67149B4-315B-579C-5FF0-BA99FFCFD2F9}"/>
                </a:ext>
              </a:extLst>
            </p:cNvPr>
            <p:cNvSpPr txBox="1"/>
            <p:nvPr/>
          </p:nvSpPr>
          <p:spPr>
            <a:xfrm>
              <a:off x="1235939" y="2998787"/>
              <a:ext cx="640079" cy="400110"/>
            </a:xfrm>
            <a:prstGeom prst="rect">
              <a:avLst/>
            </a:prstGeom>
            <a:noFill/>
          </p:spPr>
          <p:txBody>
            <a:bodyPr wrap="square" rtlCol="0" anchor="ctr">
              <a:spAutoFit/>
            </a:bodyPr>
            <a:lstStyle/>
            <a:p>
              <a:pPr marL="0" marR="0" lvl="0" indent="0" algn="ctr" defTabSz="101882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4D331"/>
                  </a:solidFill>
                  <a:effectLst/>
                  <a:uLnTx/>
                  <a:uFillTx/>
                  <a:latin typeface="Arial"/>
                  <a:sym typeface="Wingdings" panose="05000000000000000000" pitchFamily="2" charset="2"/>
                </a:rPr>
                <a:t></a:t>
              </a:r>
              <a:endParaRPr kumimoji="0" lang="en-US" sz="1400" b="0" i="0" u="none" strike="noStrike" kern="0" cap="none" spc="0" normalizeH="0" baseline="0" noProof="0" dirty="0">
                <a:ln>
                  <a:noFill/>
                </a:ln>
                <a:solidFill>
                  <a:srgbClr val="34D331"/>
                </a:solidFill>
                <a:effectLst/>
                <a:uLnTx/>
                <a:uFillTx/>
                <a:latin typeface="Arial"/>
              </a:endParaRPr>
            </a:p>
          </p:txBody>
        </p:sp>
      </p:grpSp>
      <p:grpSp>
        <p:nvGrpSpPr>
          <p:cNvPr id="76" name="Group 75">
            <a:extLst>
              <a:ext uri="{FF2B5EF4-FFF2-40B4-BE49-F238E27FC236}">
                <a16:creationId xmlns:a16="http://schemas.microsoft.com/office/drawing/2014/main" id="{DA5A5EFD-35B2-67F7-2036-9CC93EB1B984}"/>
              </a:ext>
            </a:extLst>
          </p:cNvPr>
          <p:cNvGrpSpPr/>
          <p:nvPr/>
        </p:nvGrpSpPr>
        <p:grpSpPr>
          <a:xfrm>
            <a:off x="704850" y="3551237"/>
            <a:ext cx="640079" cy="457200"/>
            <a:chOff x="581938" y="3551237"/>
            <a:chExt cx="640079" cy="457200"/>
          </a:xfrm>
        </p:grpSpPr>
        <p:sp>
          <p:nvSpPr>
            <p:cNvPr id="69" name="Oval 68">
              <a:extLst>
                <a:ext uri="{FF2B5EF4-FFF2-40B4-BE49-F238E27FC236}">
                  <a16:creationId xmlns:a16="http://schemas.microsoft.com/office/drawing/2014/main" id="{557D138A-9509-3D84-4A32-6736823D5497}"/>
                </a:ext>
              </a:extLst>
            </p:cNvPr>
            <p:cNvSpPr/>
            <p:nvPr/>
          </p:nvSpPr>
          <p:spPr>
            <a:xfrm>
              <a:off x="674567" y="3551237"/>
              <a:ext cx="457200" cy="457200"/>
            </a:xfrm>
            <a:prstGeom prst="ellipse">
              <a:avLst/>
            </a:prstGeom>
            <a:solidFill>
              <a:srgbClr val="FFFFFF">
                <a:hueOff val="0"/>
                <a:satOff val="0"/>
                <a:lumOff val="0"/>
                <a:alphaOff val="0"/>
              </a:srgbClr>
            </a:solidFill>
            <a:ln w="25400" cap="flat" cmpd="sng" algn="ctr">
              <a:solidFill>
                <a:srgbClr val="233E6F"/>
              </a:solidFill>
              <a:prstDash val="solid"/>
            </a:ln>
            <a:effectLst/>
          </p:spPr>
          <p:txBody>
            <a:bodyPr/>
            <a:lstStyle/>
            <a:p>
              <a:pPr marL="0" marR="0" lvl="0" indent="0" defTabSz="101882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70" name="TextBox 69">
              <a:extLst>
                <a:ext uri="{FF2B5EF4-FFF2-40B4-BE49-F238E27FC236}">
                  <a16:creationId xmlns:a16="http://schemas.microsoft.com/office/drawing/2014/main" id="{0DEAD330-D4A4-42CD-0E1A-2BFA80CFDA51}"/>
                </a:ext>
              </a:extLst>
            </p:cNvPr>
            <p:cNvSpPr txBox="1"/>
            <p:nvPr/>
          </p:nvSpPr>
          <p:spPr>
            <a:xfrm>
              <a:off x="581938" y="3579782"/>
              <a:ext cx="640079" cy="400110"/>
            </a:xfrm>
            <a:prstGeom prst="rect">
              <a:avLst/>
            </a:prstGeom>
            <a:noFill/>
          </p:spPr>
          <p:txBody>
            <a:bodyPr wrap="square" rtlCol="0" anchor="ctr">
              <a:spAutoFit/>
            </a:bodyPr>
            <a:lstStyle/>
            <a:p>
              <a:pPr marL="0" marR="0" lvl="0" indent="0" algn="ctr" defTabSz="101882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4D331"/>
                  </a:solidFill>
                  <a:effectLst/>
                  <a:uLnTx/>
                  <a:uFillTx/>
                  <a:latin typeface="Arial"/>
                  <a:sym typeface="Wingdings" panose="05000000000000000000" pitchFamily="2" charset="2"/>
                </a:rPr>
                <a:t></a:t>
              </a:r>
              <a:endParaRPr kumimoji="0" lang="en-US" sz="1400" b="0" i="0" u="none" strike="noStrike" kern="0" cap="none" spc="0" normalizeH="0" baseline="0" noProof="0" dirty="0">
                <a:ln>
                  <a:noFill/>
                </a:ln>
                <a:solidFill>
                  <a:srgbClr val="34D331"/>
                </a:solidFill>
                <a:effectLst/>
                <a:uLnTx/>
                <a:uFillTx/>
                <a:latin typeface="Arial"/>
              </a:endParaRPr>
            </a:p>
          </p:txBody>
        </p:sp>
      </p:grpSp>
      <p:sp>
        <p:nvSpPr>
          <p:cNvPr id="71" name="TextBox 70">
            <a:extLst>
              <a:ext uri="{FF2B5EF4-FFF2-40B4-BE49-F238E27FC236}">
                <a16:creationId xmlns:a16="http://schemas.microsoft.com/office/drawing/2014/main" id="{4D28B95D-ED13-0B1D-7552-D9F9A6E4D4E1}"/>
              </a:ext>
            </a:extLst>
          </p:cNvPr>
          <p:cNvSpPr txBox="1"/>
          <p:nvPr/>
        </p:nvSpPr>
        <p:spPr>
          <a:xfrm>
            <a:off x="2076535" y="2239328"/>
            <a:ext cx="7628329" cy="523220"/>
          </a:xfrm>
          <a:prstGeom prst="rect">
            <a:avLst/>
          </a:prstGeom>
          <a:noFill/>
        </p:spPr>
        <p:txBody>
          <a:bodyPr wrap="square" rtlCol="0">
            <a:spAutoFit/>
          </a:bodyPr>
          <a:lstStyle/>
          <a:p>
            <a:r>
              <a:rPr lang="en-US" sz="1400" b="1" dirty="0">
                <a:solidFill>
                  <a:srgbClr val="233E6F"/>
                </a:solidFill>
              </a:rPr>
              <a:t>Proven Success since Recapitalization: </a:t>
            </a:r>
            <a:r>
              <a:rPr lang="en-US" sz="1400" dirty="0"/>
              <a:t>All the below has been accomplished since Tuktu’s recapitalization transaction in July 2022</a:t>
            </a:r>
          </a:p>
        </p:txBody>
      </p:sp>
      <p:sp>
        <p:nvSpPr>
          <p:cNvPr id="6" name="Slide Number Placeholder 1">
            <a:extLst>
              <a:ext uri="{FF2B5EF4-FFF2-40B4-BE49-F238E27FC236}">
                <a16:creationId xmlns:a16="http://schemas.microsoft.com/office/drawing/2014/main" id="{41A04699-96EF-F8E9-C02D-E74AFE8F57BA}"/>
              </a:ext>
            </a:extLst>
          </p:cNvPr>
          <p:cNvSpPr txBox="1">
            <a:spLocks/>
          </p:cNvSpPr>
          <p:nvPr/>
        </p:nvSpPr>
        <p:spPr>
          <a:xfrm>
            <a:off x="7746622" y="7167091"/>
            <a:ext cx="2263140" cy="402483"/>
          </a:xfrm>
          <a:prstGeom prst="rect">
            <a:avLst/>
          </a:prstGeom>
        </p:spPr>
        <p:txBody>
          <a:bodyPr vert="horz" lIns="91440" tIns="45720" rIns="91440" bIns="45720" rtlCol="0" anchor="ctr"/>
          <a:lstStyle>
            <a:defPPr>
              <a:defRPr lang="en-US"/>
            </a:defPPr>
            <a:lvl1pPr marL="0" algn="r" defTabSz="457200" rtl="0" eaLnBrk="1" latinLnBrk="0" hangingPunct="1">
              <a:defRPr sz="13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3345608-4A28-4D52-8C69-3DAC933EBBD8}" type="slidenum">
              <a:rPr lang="en-CA" smtClean="0"/>
              <a:pPr/>
              <a:t>4</a:t>
            </a:fld>
            <a:endParaRPr lang="en-CA" dirty="0"/>
          </a:p>
        </p:txBody>
      </p:sp>
      <p:sp>
        <p:nvSpPr>
          <p:cNvPr id="2" name="TextBox 1">
            <a:extLst>
              <a:ext uri="{FF2B5EF4-FFF2-40B4-BE49-F238E27FC236}">
                <a16:creationId xmlns:a16="http://schemas.microsoft.com/office/drawing/2014/main" id="{B7749DEA-35CA-A9A5-0858-0C0323DEA595}"/>
              </a:ext>
            </a:extLst>
          </p:cNvPr>
          <p:cNvSpPr txBox="1"/>
          <p:nvPr/>
        </p:nvSpPr>
        <p:spPr>
          <a:xfrm>
            <a:off x="5389905" y="6513721"/>
            <a:ext cx="1259338" cy="707886"/>
          </a:xfrm>
          <a:prstGeom prst="rect">
            <a:avLst/>
          </a:prstGeom>
          <a:noFill/>
        </p:spPr>
        <p:txBody>
          <a:bodyPr wrap="square" rtlCol="0">
            <a:spAutoFit/>
          </a:bodyPr>
          <a:lstStyle/>
          <a:p>
            <a:pPr algn="ctr"/>
            <a:r>
              <a:rPr lang="en-US" sz="1000" dirty="0"/>
              <a:t>Closes on Acquisition 3, final consideration of $1.46 MM</a:t>
            </a:r>
          </a:p>
        </p:txBody>
      </p:sp>
      <p:cxnSp>
        <p:nvCxnSpPr>
          <p:cNvPr id="7" name="Straight Connector 6">
            <a:extLst>
              <a:ext uri="{FF2B5EF4-FFF2-40B4-BE49-F238E27FC236}">
                <a16:creationId xmlns:a16="http://schemas.microsoft.com/office/drawing/2014/main" id="{2F61F39C-2958-F9B1-6CDD-1E1CAEDED029}"/>
              </a:ext>
            </a:extLst>
          </p:cNvPr>
          <p:cNvCxnSpPr>
            <a:cxnSpLocks/>
          </p:cNvCxnSpPr>
          <p:nvPr/>
        </p:nvCxnSpPr>
        <p:spPr>
          <a:xfrm>
            <a:off x="5941478" y="6284702"/>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BEE2DF3-4C75-BC1C-D692-49491CA16701}"/>
              </a:ext>
            </a:extLst>
          </p:cNvPr>
          <p:cNvSpPr txBox="1"/>
          <p:nvPr/>
        </p:nvSpPr>
        <p:spPr>
          <a:xfrm>
            <a:off x="7726241" y="5896498"/>
            <a:ext cx="1316736" cy="400110"/>
          </a:xfrm>
          <a:prstGeom prst="rect">
            <a:avLst/>
          </a:prstGeom>
          <a:noFill/>
        </p:spPr>
        <p:txBody>
          <a:bodyPr wrap="square" rtlCol="0">
            <a:spAutoFit/>
          </a:bodyPr>
          <a:lstStyle/>
          <a:p>
            <a:pPr algn="ctr"/>
            <a:r>
              <a:rPr lang="en-US" sz="1000" b="1" dirty="0">
                <a:solidFill>
                  <a:schemeClr val="bg1"/>
                </a:solidFill>
              </a:rPr>
              <a:t>February </a:t>
            </a:r>
          </a:p>
          <a:p>
            <a:pPr algn="ctr"/>
            <a:r>
              <a:rPr lang="en-US" sz="1000" b="1" dirty="0">
                <a:solidFill>
                  <a:schemeClr val="bg1"/>
                </a:solidFill>
              </a:rPr>
              <a:t>2025</a:t>
            </a:r>
          </a:p>
        </p:txBody>
      </p:sp>
      <p:cxnSp>
        <p:nvCxnSpPr>
          <p:cNvPr id="21" name="Straight Connector 20">
            <a:extLst>
              <a:ext uri="{FF2B5EF4-FFF2-40B4-BE49-F238E27FC236}">
                <a16:creationId xmlns:a16="http://schemas.microsoft.com/office/drawing/2014/main" id="{BC292236-DA91-6344-1F8C-75E782932D25}"/>
              </a:ext>
            </a:extLst>
          </p:cNvPr>
          <p:cNvCxnSpPr>
            <a:cxnSpLocks/>
          </p:cNvCxnSpPr>
          <p:nvPr/>
        </p:nvCxnSpPr>
        <p:spPr>
          <a:xfrm>
            <a:off x="9010522" y="5651624"/>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6C52B15-BC2B-FFFE-3ABE-6D2456A06AB9}"/>
              </a:ext>
            </a:extLst>
          </p:cNvPr>
          <p:cNvSpPr txBox="1"/>
          <p:nvPr/>
        </p:nvSpPr>
        <p:spPr>
          <a:xfrm>
            <a:off x="7571771" y="6560256"/>
            <a:ext cx="1507858" cy="400110"/>
          </a:xfrm>
          <a:prstGeom prst="rect">
            <a:avLst/>
          </a:prstGeom>
          <a:noFill/>
        </p:spPr>
        <p:txBody>
          <a:bodyPr wrap="square" rtlCol="0">
            <a:spAutoFit/>
          </a:bodyPr>
          <a:lstStyle/>
          <a:p>
            <a:pPr algn="ctr"/>
            <a:r>
              <a:rPr lang="en-US" sz="1000" dirty="0"/>
              <a:t>Commence drilling operations</a:t>
            </a:r>
          </a:p>
        </p:txBody>
      </p:sp>
      <p:sp>
        <p:nvSpPr>
          <p:cNvPr id="10" name="TextBox 9">
            <a:extLst>
              <a:ext uri="{FF2B5EF4-FFF2-40B4-BE49-F238E27FC236}">
                <a16:creationId xmlns:a16="http://schemas.microsoft.com/office/drawing/2014/main" id="{138F56E0-5516-CF7B-E5D3-4D0389DB2ADF}"/>
              </a:ext>
            </a:extLst>
          </p:cNvPr>
          <p:cNvSpPr txBox="1"/>
          <p:nvPr/>
        </p:nvSpPr>
        <p:spPr>
          <a:xfrm>
            <a:off x="6913403" y="5907520"/>
            <a:ext cx="1316736" cy="400110"/>
          </a:xfrm>
          <a:prstGeom prst="rect">
            <a:avLst/>
          </a:prstGeom>
          <a:noFill/>
        </p:spPr>
        <p:txBody>
          <a:bodyPr wrap="square" rtlCol="0">
            <a:spAutoFit/>
          </a:bodyPr>
          <a:lstStyle/>
          <a:p>
            <a:pPr algn="ctr"/>
            <a:r>
              <a:rPr lang="en-US" sz="1000" b="1" dirty="0">
                <a:solidFill>
                  <a:schemeClr val="bg1"/>
                </a:solidFill>
              </a:rPr>
              <a:t>November </a:t>
            </a:r>
          </a:p>
          <a:p>
            <a:pPr algn="ctr"/>
            <a:r>
              <a:rPr lang="en-US" sz="1000" b="1" dirty="0">
                <a:solidFill>
                  <a:schemeClr val="bg1"/>
                </a:solidFill>
              </a:rPr>
              <a:t>2024</a:t>
            </a:r>
          </a:p>
        </p:txBody>
      </p:sp>
      <p:sp>
        <p:nvSpPr>
          <p:cNvPr id="11" name="TextBox 10">
            <a:extLst>
              <a:ext uri="{FF2B5EF4-FFF2-40B4-BE49-F238E27FC236}">
                <a16:creationId xmlns:a16="http://schemas.microsoft.com/office/drawing/2014/main" id="{B1D3B3EA-9CB1-5B6A-88A5-45E4F2A5E2E8}"/>
              </a:ext>
            </a:extLst>
          </p:cNvPr>
          <p:cNvSpPr txBox="1"/>
          <p:nvPr/>
        </p:nvSpPr>
        <p:spPr>
          <a:xfrm>
            <a:off x="6601840" y="5118135"/>
            <a:ext cx="1818027" cy="553998"/>
          </a:xfrm>
          <a:prstGeom prst="rect">
            <a:avLst/>
          </a:prstGeom>
          <a:noFill/>
        </p:spPr>
        <p:txBody>
          <a:bodyPr wrap="square" rtlCol="0">
            <a:spAutoFit/>
          </a:bodyPr>
          <a:lstStyle/>
          <a:p>
            <a:pPr algn="ctr"/>
            <a:r>
              <a:rPr lang="en-US" sz="1000" dirty="0"/>
              <a:t>Closes on prospectus offering of units for gross proceeds of $10.05 MM</a:t>
            </a:r>
          </a:p>
        </p:txBody>
      </p:sp>
      <p:cxnSp>
        <p:nvCxnSpPr>
          <p:cNvPr id="37" name="Straight Connector 36">
            <a:extLst>
              <a:ext uri="{FF2B5EF4-FFF2-40B4-BE49-F238E27FC236}">
                <a16:creationId xmlns:a16="http://schemas.microsoft.com/office/drawing/2014/main" id="{D70DD142-1A7B-3B16-424A-E6A7161C030E}"/>
              </a:ext>
            </a:extLst>
          </p:cNvPr>
          <p:cNvCxnSpPr>
            <a:cxnSpLocks/>
          </p:cNvCxnSpPr>
          <p:nvPr/>
        </p:nvCxnSpPr>
        <p:spPr>
          <a:xfrm>
            <a:off x="7541190" y="5643598"/>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900DB07-7B1E-DBAD-D4B9-E93049EA008A}"/>
              </a:ext>
            </a:extLst>
          </p:cNvPr>
          <p:cNvSpPr txBox="1"/>
          <p:nvPr/>
        </p:nvSpPr>
        <p:spPr>
          <a:xfrm>
            <a:off x="8354029" y="5886288"/>
            <a:ext cx="1316736" cy="400110"/>
          </a:xfrm>
          <a:prstGeom prst="rect">
            <a:avLst/>
          </a:prstGeom>
          <a:noFill/>
        </p:spPr>
        <p:txBody>
          <a:bodyPr wrap="square" rtlCol="0">
            <a:spAutoFit/>
          </a:bodyPr>
          <a:lstStyle/>
          <a:p>
            <a:pPr algn="ctr"/>
            <a:r>
              <a:rPr lang="en-US" sz="1000" b="1" dirty="0">
                <a:solidFill>
                  <a:schemeClr val="bg1"/>
                </a:solidFill>
              </a:rPr>
              <a:t>April </a:t>
            </a:r>
          </a:p>
          <a:p>
            <a:pPr algn="ctr"/>
            <a:r>
              <a:rPr lang="en-US" sz="1000" b="1" dirty="0">
                <a:solidFill>
                  <a:schemeClr val="bg1"/>
                </a:solidFill>
              </a:rPr>
              <a:t>2025</a:t>
            </a:r>
          </a:p>
        </p:txBody>
      </p:sp>
      <p:sp>
        <p:nvSpPr>
          <p:cNvPr id="44" name="TextBox 43">
            <a:extLst>
              <a:ext uri="{FF2B5EF4-FFF2-40B4-BE49-F238E27FC236}">
                <a16:creationId xmlns:a16="http://schemas.microsoft.com/office/drawing/2014/main" id="{C170C4E5-C72C-62A3-CF00-26D2C2446D10}"/>
              </a:ext>
            </a:extLst>
          </p:cNvPr>
          <p:cNvSpPr txBox="1"/>
          <p:nvPr/>
        </p:nvSpPr>
        <p:spPr>
          <a:xfrm>
            <a:off x="8206436" y="5223836"/>
            <a:ext cx="1477606" cy="400110"/>
          </a:xfrm>
          <a:prstGeom prst="rect">
            <a:avLst/>
          </a:prstGeom>
          <a:noFill/>
        </p:spPr>
        <p:txBody>
          <a:bodyPr wrap="square" rtlCol="0">
            <a:spAutoFit/>
          </a:bodyPr>
          <a:lstStyle/>
          <a:p>
            <a:pPr algn="ctr"/>
            <a:r>
              <a:rPr lang="en-US" sz="1000" dirty="0"/>
              <a:t>Equipped new well &amp; brought on production</a:t>
            </a:r>
          </a:p>
        </p:txBody>
      </p:sp>
      <p:cxnSp>
        <p:nvCxnSpPr>
          <p:cNvPr id="45" name="Straight Connector 44">
            <a:extLst>
              <a:ext uri="{FF2B5EF4-FFF2-40B4-BE49-F238E27FC236}">
                <a16:creationId xmlns:a16="http://schemas.microsoft.com/office/drawing/2014/main" id="{50AE48C1-CF18-6E45-E832-4DDADACDC867}"/>
              </a:ext>
            </a:extLst>
          </p:cNvPr>
          <p:cNvCxnSpPr>
            <a:cxnSpLocks/>
          </p:cNvCxnSpPr>
          <p:nvPr/>
        </p:nvCxnSpPr>
        <p:spPr>
          <a:xfrm>
            <a:off x="8384609" y="6326486"/>
            <a:ext cx="0" cy="255698"/>
          </a:xfrm>
          <a:prstGeom prst="line">
            <a:avLst/>
          </a:prstGeom>
          <a:ln w="38100">
            <a:solidFill>
              <a:srgbClr val="1D3A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008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58D63C2-EDC7-2365-506D-95A99DB56D87}"/>
              </a:ext>
            </a:extLst>
          </p:cNvPr>
          <p:cNvPicPr>
            <a:picLocks noChangeAspect="1"/>
          </p:cNvPicPr>
          <p:nvPr/>
        </p:nvPicPr>
        <p:blipFill>
          <a:blip r:embed="rId2"/>
          <a:stretch>
            <a:fillRect/>
          </a:stretch>
        </p:blipFill>
        <p:spPr>
          <a:xfrm>
            <a:off x="1911392" y="1472505"/>
            <a:ext cx="7757367" cy="4907481"/>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6AB44445-BF80-DED2-F4DD-88EC30D81625}"/>
              </a:ext>
            </a:extLst>
          </p:cNvPr>
          <p:cNvCxnSpPr>
            <a:cxnSpLocks/>
          </p:cNvCxnSpPr>
          <p:nvPr/>
        </p:nvCxnSpPr>
        <p:spPr>
          <a:xfrm>
            <a:off x="4106373" y="2033070"/>
            <a:ext cx="4815178" cy="0"/>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07D911-C0EB-F74B-185F-6CCC8CDEE52E}"/>
              </a:ext>
            </a:extLst>
          </p:cNvPr>
          <p:cNvCxnSpPr>
            <a:cxnSpLocks/>
          </p:cNvCxnSpPr>
          <p:nvPr/>
        </p:nvCxnSpPr>
        <p:spPr>
          <a:xfrm>
            <a:off x="2337631" y="2110825"/>
            <a:ext cx="1076006" cy="22527"/>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E57B8F-505C-F567-0200-BDEF996B515D}"/>
              </a:ext>
            </a:extLst>
          </p:cNvPr>
          <p:cNvSpPr txBox="1"/>
          <p:nvPr/>
        </p:nvSpPr>
        <p:spPr>
          <a:xfrm>
            <a:off x="2340235" y="1694515"/>
            <a:ext cx="947951" cy="338555"/>
          </a:xfrm>
          <a:prstGeom prst="rect">
            <a:avLst/>
          </a:prstGeom>
          <a:solidFill>
            <a:schemeClr val="bg1"/>
          </a:solidFill>
        </p:spPr>
        <p:txBody>
          <a:bodyPr wrap="square" rtlCol="0">
            <a:spAutoFit/>
          </a:bodyPr>
          <a:lstStyle/>
          <a:p>
            <a:r>
              <a:rPr lang="en-US" sz="1400" b="1" i="1" dirty="0">
                <a:solidFill>
                  <a:schemeClr val="accent2">
                    <a:lumMod val="75000"/>
                  </a:schemeClr>
                </a:solidFill>
              </a:rPr>
              <a:t>Foothills</a:t>
            </a:r>
            <a:endParaRPr lang="en-CA" sz="1400" b="1" i="1" dirty="0">
              <a:solidFill>
                <a:schemeClr val="accent2">
                  <a:lumMod val="75000"/>
                </a:schemeClr>
              </a:solidFill>
            </a:endParaRPr>
          </a:p>
        </p:txBody>
      </p:sp>
      <p:sp>
        <p:nvSpPr>
          <p:cNvPr id="8" name="TextBox 7">
            <a:extLst>
              <a:ext uri="{FF2B5EF4-FFF2-40B4-BE49-F238E27FC236}">
                <a16:creationId xmlns:a16="http://schemas.microsoft.com/office/drawing/2014/main" id="{D71E1BAB-E890-4812-AA2B-6A5EE965A7E8}"/>
              </a:ext>
            </a:extLst>
          </p:cNvPr>
          <p:cNvSpPr txBox="1"/>
          <p:nvPr/>
        </p:nvSpPr>
        <p:spPr>
          <a:xfrm>
            <a:off x="6308553" y="1472505"/>
            <a:ext cx="1373078" cy="406265"/>
          </a:xfrm>
          <a:prstGeom prst="rect">
            <a:avLst/>
          </a:prstGeom>
          <a:solidFill>
            <a:schemeClr val="bg1"/>
          </a:solidFill>
        </p:spPr>
        <p:txBody>
          <a:bodyPr wrap="square" rtlCol="0">
            <a:spAutoFit/>
          </a:bodyPr>
          <a:lstStyle/>
          <a:p>
            <a:r>
              <a:rPr lang="en-US" b="1" i="1" dirty="0">
                <a:solidFill>
                  <a:schemeClr val="accent2">
                    <a:lumMod val="75000"/>
                  </a:schemeClr>
                </a:solidFill>
              </a:rPr>
              <a:t>Deep Basin </a:t>
            </a:r>
          </a:p>
        </p:txBody>
      </p:sp>
      <p:sp>
        <p:nvSpPr>
          <p:cNvPr id="18" name="Freeform: Shape 17">
            <a:extLst>
              <a:ext uri="{FF2B5EF4-FFF2-40B4-BE49-F238E27FC236}">
                <a16:creationId xmlns:a16="http://schemas.microsoft.com/office/drawing/2014/main" id="{0CE699A7-F958-D220-F890-390312C90AA1}"/>
              </a:ext>
            </a:extLst>
          </p:cNvPr>
          <p:cNvSpPr/>
          <p:nvPr/>
        </p:nvSpPr>
        <p:spPr>
          <a:xfrm rot="19799343">
            <a:off x="4710614" y="5278904"/>
            <a:ext cx="344324" cy="1359247"/>
          </a:xfrm>
          <a:custGeom>
            <a:avLst/>
            <a:gdLst>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266700 w 542925"/>
              <a:gd name="connsiteY20" fmla="*/ 838200 h 1828800"/>
              <a:gd name="connsiteX21" fmla="*/ 314325 w 542925"/>
              <a:gd name="connsiteY21" fmla="*/ 647700 h 1828800"/>
              <a:gd name="connsiteX22" fmla="*/ 333375 w 542925"/>
              <a:gd name="connsiteY22" fmla="*/ 361950 h 1828800"/>
              <a:gd name="connsiteX23" fmla="*/ 333375 w 542925"/>
              <a:gd name="connsiteY23" fmla="*/ 276225 h 1828800"/>
              <a:gd name="connsiteX24" fmla="*/ 333375 w 542925"/>
              <a:gd name="connsiteY24" fmla="*/ 180975 h 1828800"/>
              <a:gd name="connsiteX25" fmla="*/ 333375 w 542925"/>
              <a:gd name="connsiteY25" fmla="*/ 133350 h 1828800"/>
              <a:gd name="connsiteX26" fmla="*/ 200025 w 542925"/>
              <a:gd name="connsiteY26" fmla="*/ 0 h 1828800"/>
              <a:gd name="connsiteX27" fmla="*/ 142875 w 542925"/>
              <a:gd name="connsiteY27" fmla="*/ 47625 h 1828800"/>
              <a:gd name="connsiteX28" fmla="*/ 114300 w 542925"/>
              <a:gd name="connsiteY28" fmla="*/ 133350 h 1828800"/>
              <a:gd name="connsiteX29" fmla="*/ 66675 w 542925"/>
              <a:gd name="connsiteY29"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314325 w 542925"/>
              <a:gd name="connsiteY20" fmla="*/ 647700 h 1828800"/>
              <a:gd name="connsiteX21" fmla="*/ 333375 w 542925"/>
              <a:gd name="connsiteY21" fmla="*/ 361950 h 1828800"/>
              <a:gd name="connsiteX22" fmla="*/ 333375 w 542925"/>
              <a:gd name="connsiteY22" fmla="*/ 276225 h 1828800"/>
              <a:gd name="connsiteX23" fmla="*/ 333375 w 542925"/>
              <a:gd name="connsiteY23" fmla="*/ 180975 h 1828800"/>
              <a:gd name="connsiteX24" fmla="*/ 333375 w 542925"/>
              <a:gd name="connsiteY24" fmla="*/ 133350 h 1828800"/>
              <a:gd name="connsiteX25" fmla="*/ 200025 w 542925"/>
              <a:gd name="connsiteY25" fmla="*/ 0 h 1828800"/>
              <a:gd name="connsiteX26" fmla="*/ 142875 w 542925"/>
              <a:gd name="connsiteY26" fmla="*/ 47625 h 1828800"/>
              <a:gd name="connsiteX27" fmla="*/ 114300 w 542925"/>
              <a:gd name="connsiteY27" fmla="*/ 133350 h 1828800"/>
              <a:gd name="connsiteX28" fmla="*/ 66675 w 542925"/>
              <a:gd name="connsiteY28"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47650 w 542925"/>
              <a:gd name="connsiteY18" fmla="*/ 942975 h 1828800"/>
              <a:gd name="connsiteX19" fmla="*/ 314325 w 542925"/>
              <a:gd name="connsiteY19" fmla="*/ 647700 h 1828800"/>
              <a:gd name="connsiteX20" fmla="*/ 333375 w 542925"/>
              <a:gd name="connsiteY20" fmla="*/ 361950 h 1828800"/>
              <a:gd name="connsiteX21" fmla="*/ 333375 w 542925"/>
              <a:gd name="connsiteY21" fmla="*/ 276225 h 1828800"/>
              <a:gd name="connsiteX22" fmla="*/ 333375 w 542925"/>
              <a:gd name="connsiteY22" fmla="*/ 180975 h 1828800"/>
              <a:gd name="connsiteX23" fmla="*/ 333375 w 542925"/>
              <a:gd name="connsiteY23" fmla="*/ 133350 h 1828800"/>
              <a:gd name="connsiteX24" fmla="*/ 200025 w 542925"/>
              <a:gd name="connsiteY24" fmla="*/ 0 h 1828800"/>
              <a:gd name="connsiteX25" fmla="*/ 142875 w 542925"/>
              <a:gd name="connsiteY25" fmla="*/ 47625 h 1828800"/>
              <a:gd name="connsiteX26" fmla="*/ 114300 w 542925"/>
              <a:gd name="connsiteY26" fmla="*/ 133350 h 1828800"/>
              <a:gd name="connsiteX27" fmla="*/ 66675 w 542925"/>
              <a:gd name="connsiteY27"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285750 w 542925"/>
              <a:gd name="connsiteY16" fmla="*/ 1095375 h 1828800"/>
              <a:gd name="connsiteX17" fmla="*/ 247650 w 542925"/>
              <a:gd name="connsiteY17" fmla="*/ 942975 h 1828800"/>
              <a:gd name="connsiteX18" fmla="*/ 314325 w 542925"/>
              <a:gd name="connsiteY18" fmla="*/ 647700 h 1828800"/>
              <a:gd name="connsiteX19" fmla="*/ 333375 w 542925"/>
              <a:gd name="connsiteY19" fmla="*/ 361950 h 1828800"/>
              <a:gd name="connsiteX20" fmla="*/ 333375 w 542925"/>
              <a:gd name="connsiteY20" fmla="*/ 276225 h 1828800"/>
              <a:gd name="connsiteX21" fmla="*/ 333375 w 542925"/>
              <a:gd name="connsiteY21" fmla="*/ 180975 h 1828800"/>
              <a:gd name="connsiteX22" fmla="*/ 333375 w 542925"/>
              <a:gd name="connsiteY22" fmla="*/ 133350 h 1828800"/>
              <a:gd name="connsiteX23" fmla="*/ 200025 w 542925"/>
              <a:gd name="connsiteY23" fmla="*/ 0 h 1828800"/>
              <a:gd name="connsiteX24" fmla="*/ 142875 w 542925"/>
              <a:gd name="connsiteY24" fmla="*/ 47625 h 1828800"/>
              <a:gd name="connsiteX25" fmla="*/ 114300 w 542925"/>
              <a:gd name="connsiteY25" fmla="*/ 133350 h 1828800"/>
              <a:gd name="connsiteX26" fmla="*/ 66675 w 542925"/>
              <a:gd name="connsiteY26"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285750 w 542925"/>
              <a:gd name="connsiteY16" fmla="*/ 1095375 h 1828800"/>
              <a:gd name="connsiteX17" fmla="*/ 314325 w 542925"/>
              <a:gd name="connsiteY17" fmla="*/ 647700 h 1828800"/>
              <a:gd name="connsiteX18" fmla="*/ 333375 w 542925"/>
              <a:gd name="connsiteY18" fmla="*/ 361950 h 1828800"/>
              <a:gd name="connsiteX19" fmla="*/ 333375 w 542925"/>
              <a:gd name="connsiteY19" fmla="*/ 276225 h 1828800"/>
              <a:gd name="connsiteX20" fmla="*/ 333375 w 542925"/>
              <a:gd name="connsiteY20" fmla="*/ 180975 h 1828800"/>
              <a:gd name="connsiteX21" fmla="*/ 333375 w 542925"/>
              <a:gd name="connsiteY21" fmla="*/ 133350 h 1828800"/>
              <a:gd name="connsiteX22" fmla="*/ 200025 w 542925"/>
              <a:gd name="connsiteY22" fmla="*/ 0 h 1828800"/>
              <a:gd name="connsiteX23" fmla="*/ 142875 w 542925"/>
              <a:gd name="connsiteY23" fmla="*/ 47625 h 1828800"/>
              <a:gd name="connsiteX24" fmla="*/ 114300 w 542925"/>
              <a:gd name="connsiteY24" fmla="*/ 133350 h 1828800"/>
              <a:gd name="connsiteX25" fmla="*/ 66675 w 542925"/>
              <a:gd name="connsiteY25" fmla="*/ 180975 h 1828800"/>
              <a:gd name="connsiteX0" fmla="*/ 57150 w 533400"/>
              <a:gd name="connsiteY0" fmla="*/ 180975 h 1828800"/>
              <a:gd name="connsiteX1" fmla="*/ 28575 w 533400"/>
              <a:gd name="connsiteY1" fmla="*/ 381000 h 1828800"/>
              <a:gd name="connsiteX2" fmla="*/ 0 w 533400"/>
              <a:gd name="connsiteY2" fmla="*/ 561975 h 1828800"/>
              <a:gd name="connsiteX3" fmla="*/ 0 w 533400"/>
              <a:gd name="connsiteY3" fmla="*/ 981075 h 1828800"/>
              <a:gd name="connsiteX4" fmla="*/ 9525 w 533400"/>
              <a:gd name="connsiteY4" fmla="*/ 1047750 h 1828800"/>
              <a:gd name="connsiteX5" fmla="*/ 76200 w 533400"/>
              <a:gd name="connsiteY5" fmla="*/ 1257300 h 1828800"/>
              <a:gd name="connsiteX6" fmla="*/ 114300 w 533400"/>
              <a:gd name="connsiteY6" fmla="*/ 1381125 h 1828800"/>
              <a:gd name="connsiteX7" fmla="*/ 190500 w 533400"/>
              <a:gd name="connsiteY7" fmla="*/ 1562100 h 1828800"/>
              <a:gd name="connsiteX8" fmla="*/ 495300 w 533400"/>
              <a:gd name="connsiteY8" fmla="*/ 1828800 h 1828800"/>
              <a:gd name="connsiteX9" fmla="*/ 504825 w 533400"/>
              <a:gd name="connsiteY9" fmla="*/ 1743075 h 1828800"/>
              <a:gd name="connsiteX10" fmla="*/ 523875 w 533400"/>
              <a:gd name="connsiteY10" fmla="*/ 1619250 h 1828800"/>
              <a:gd name="connsiteX11" fmla="*/ 533400 w 533400"/>
              <a:gd name="connsiteY11" fmla="*/ 1533525 h 1828800"/>
              <a:gd name="connsiteX12" fmla="*/ 514350 w 533400"/>
              <a:gd name="connsiteY12" fmla="*/ 1485900 h 1828800"/>
              <a:gd name="connsiteX13" fmla="*/ 447675 w 533400"/>
              <a:gd name="connsiteY13" fmla="*/ 1371600 h 1828800"/>
              <a:gd name="connsiteX14" fmla="*/ 381000 w 533400"/>
              <a:gd name="connsiteY14" fmla="*/ 1247775 h 1828800"/>
              <a:gd name="connsiteX15" fmla="*/ 276225 w 533400"/>
              <a:gd name="connsiteY15" fmla="*/ 1095375 h 1828800"/>
              <a:gd name="connsiteX16" fmla="*/ 304800 w 533400"/>
              <a:gd name="connsiteY16" fmla="*/ 647700 h 1828800"/>
              <a:gd name="connsiteX17" fmla="*/ 323850 w 533400"/>
              <a:gd name="connsiteY17" fmla="*/ 361950 h 1828800"/>
              <a:gd name="connsiteX18" fmla="*/ 323850 w 533400"/>
              <a:gd name="connsiteY18" fmla="*/ 276225 h 1828800"/>
              <a:gd name="connsiteX19" fmla="*/ 323850 w 533400"/>
              <a:gd name="connsiteY19" fmla="*/ 180975 h 1828800"/>
              <a:gd name="connsiteX20" fmla="*/ 323850 w 533400"/>
              <a:gd name="connsiteY20" fmla="*/ 133350 h 1828800"/>
              <a:gd name="connsiteX21" fmla="*/ 190500 w 533400"/>
              <a:gd name="connsiteY21" fmla="*/ 0 h 1828800"/>
              <a:gd name="connsiteX22" fmla="*/ 133350 w 533400"/>
              <a:gd name="connsiteY22" fmla="*/ 47625 h 1828800"/>
              <a:gd name="connsiteX23" fmla="*/ 104775 w 533400"/>
              <a:gd name="connsiteY23" fmla="*/ 133350 h 1828800"/>
              <a:gd name="connsiteX24" fmla="*/ 57150 w 533400"/>
              <a:gd name="connsiteY24"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19944 w 539044"/>
              <a:gd name="connsiteY5" fmla="*/ 1381125 h 1828800"/>
              <a:gd name="connsiteX6" fmla="*/ 196144 w 539044"/>
              <a:gd name="connsiteY6" fmla="*/ 1562100 h 1828800"/>
              <a:gd name="connsiteX7" fmla="*/ 500944 w 539044"/>
              <a:gd name="connsiteY7" fmla="*/ 1828800 h 1828800"/>
              <a:gd name="connsiteX8" fmla="*/ 510469 w 539044"/>
              <a:gd name="connsiteY8" fmla="*/ 1743075 h 1828800"/>
              <a:gd name="connsiteX9" fmla="*/ 529519 w 539044"/>
              <a:gd name="connsiteY9" fmla="*/ 1619250 h 1828800"/>
              <a:gd name="connsiteX10" fmla="*/ 539044 w 539044"/>
              <a:gd name="connsiteY10" fmla="*/ 1533525 h 1828800"/>
              <a:gd name="connsiteX11" fmla="*/ 519994 w 539044"/>
              <a:gd name="connsiteY11" fmla="*/ 1485900 h 1828800"/>
              <a:gd name="connsiteX12" fmla="*/ 453319 w 539044"/>
              <a:gd name="connsiteY12" fmla="*/ 1371600 h 1828800"/>
              <a:gd name="connsiteX13" fmla="*/ 386644 w 539044"/>
              <a:gd name="connsiteY13" fmla="*/ 1247775 h 1828800"/>
              <a:gd name="connsiteX14" fmla="*/ 281869 w 539044"/>
              <a:gd name="connsiteY14" fmla="*/ 1095375 h 1828800"/>
              <a:gd name="connsiteX15" fmla="*/ 310444 w 539044"/>
              <a:gd name="connsiteY15" fmla="*/ 647700 h 1828800"/>
              <a:gd name="connsiteX16" fmla="*/ 329494 w 539044"/>
              <a:gd name="connsiteY16" fmla="*/ 361950 h 1828800"/>
              <a:gd name="connsiteX17" fmla="*/ 329494 w 539044"/>
              <a:gd name="connsiteY17" fmla="*/ 276225 h 1828800"/>
              <a:gd name="connsiteX18" fmla="*/ 329494 w 539044"/>
              <a:gd name="connsiteY18" fmla="*/ 180975 h 1828800"/>
              <a:gd name="connsiteX19" fmla="*/ 329494 w 539044"/>
              <a:gd name="connsiteY19" fmla="*/ 133350 h 1828800"/>
              <a:gd name="connsiteX20" fmla="*/ 196144 w 539044"/>
              <a:gd name="connsiteY20" fmla="*/ 0 h 1828800"/>
              <a:gd name="connsiteX21" fmla="*/ 138994 w 539044"/>
              <a:gd name="connsiteY21" fmla="*/ 47625 h 1828800"/>
              <a:gd name="connsiteX22" fmla="*/ 110419 w 539044"/>
              <a:gd name="connsiteY22" fmla="*/ 133350 h 1828800"/>
              <a:gd name="connsiteX23" fmla="*/ 62794 w 539044"/>
              <a:gd name="connsiteY23"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10469 w 539044"/>
              <a:gd name="connsiteY7" fmla="*/ 1743075 h 1828800"/>
              <a:gd name="connsiteX8" fmla="*/ 529519 w 539044"/>
              <a:gd name="connsiteY8" fmla="*/ 1619250 h 1828800"/>
              <a:gd name="connsiteX9" fmla="*/ 539044 w 539044"/>
              <a:gd name="connsiteY9" fmla="*/ 1533525 h 1828800"/>
              <a:gd name="connsiteX10" fmla="*/ 519994 w 539044"/>
              <a:gd name="connsiteY10" fmla="*/ 1485900 h 1828800"/>
              <a:gd name="connsiteX11" fmla="*/ 453319 w 539044"/>
              <a:gd name="connsiteY11" fmla="*/ 1371600 h 1828800"/>
              <a:gd name="connsiteX12" fmla="*/ 386644 w 539044"/>
              <a:gd name="connsiteY12" fmla="*/ 1247775 h 1828800"/>
              <a:gd name="connsiteX13" fmla="*/ 281869 w 539044"/>
              <a:gd name="connsiteY13" fmla="*/ 1095375 h 1828800"/>
              <a:gd name="connsiteX14" fmla="*/ 310444 w 539044"/>
              <a:gd name="connsiteY14" fmla="*/ 647700 h 1828800"/>
              <a:gd name="connsiteX15" fmla="*/ 329494 w 539044"/>
              <a:gd name="connsiteY15" fmla="*/ 361950 h 1828800"/>
              <a:gd name="connsiteX16" fmla="*/ 329494 w 539044"/>
              <a:gd name="connsiteY16" fmla="*/ 276225 h 1828800"/>
              <a:gd name="connsiteX17" fmla="*/ 329494 w 539044"/>
              <a:gd name="connsiteY17" fmla="*/ 180975 h 1828800"/>
              <a:gd name="connsiteX18" fmla="*/ 329494 w 539044"/>
              <a:gd name="connsiteY18" fmla="*/ 133350 h 1828800"/>
              <a:gd name="connsiteX19" fmla="*/ 196144 w 539044"/>
              <a:gd name="connsiteY19" fmla="*/ 0 h 1828800"/>
              <a:gd name="connsiteX20" fmla="*/ 138994 w 539044"/>
              <a:gd name="connsiteY20" fmla="*/ 47625 h 1828800"/>
              <a:gd name="connsiteX21" fmla="*/ 110419 w 539044"/>
              <a:gd name="connsiteY21" fmla="*/ 133350 h 1828800"/>
              <a:gd name="connsiteX22" fmla="*/ 62794 w 539044"/>
              <a:gd name="connsiteY22"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29519 w 539044"/>
              <a:gd name="connsiteY7" fmla="*/ 1619250 h 1828800"/>
              <a:gd name="connsiteX8" fmla="*/ 539044 w 539044"/>
              <a:gd name="connsiteY8" fmla="*/ 1533525 h 1828800"/>
              <a:gd name="connsiteX9" fmla="*/ 519994 w 539044"/>
              <a:gd name="connsiteY9" fmla="*/ 1485900 h 1828800"/>
              <a:gd name="connsiteX10" fmla="*/ 453319 w 539044"/>
              <a:gd name="connsiteY10" fmla="*/ 1371600 h 1828800"/>
              <a:gd name="connsiteX11" fmla="*/ 386644 w 539044"/>
              <a:gd name="connsiteY11" fmla="*/ 1247775 h 1828800"/>
              <a:gd name="connsiteX12" fmla="*/ 281869 w 539044"/>
              <a:gd name="connsiteY12" fmla="*/ 1095375 h 1828800"/>
              <a:gd name="connsiteX13" fmla="*/ 310444 w 539044"/>
              <a:gd name="connsiteY13" fmla="*/ 647700 h 1828800"/>
              <a:gd name="connsiteX14" fmla="*/ 329494 w 539044"/>
              <a:gd name="connsiteY14" fmla="*/ 361950 h 1828800"/>
              <a:gd name="connsiteX15" fmla="*/ 329494 w 539044"/>
              <a:gd name="connsiteY15" fmla="*/ 276225 h 1828800"/>
              <a:gd name="connsiteX16" fmla="*/ 329494 w 539044"/>
              <a:gd name="connsiteY16" fmla="*/ 180975 h 1828800"/>
              <a:gd name="connsiteX17" fmla="*/ 329494 w 539044"/>
              <a:gd name="connsiteY17" fmla="*/ 133350 h 1828800"/>
              <a:gd name="connsiteX18" fmla="*/ 196144 w 539044"/>
              <a:gd name="connsiteY18" fmla="*/ 0 h 1828800"/>
              <a:gd name="connsiteX19" fmla="*/ 138994 w 539044"/>
              <a:gd name="connsiteY19" fmla="*/ 47625 h 1828800"/>
              <a:gd name="connsiteX20" fmla="*/ 110419 w 539044"/>
              <a:gd name="connsiteY20" fmla="*/ 133350 h 1828800"/>
              <a:gd name="connsiteX21" fmla="*/ 62794 w 539044"/>
              <a:gd name="connsiteY21"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39044 w 539044"/>
              <a:gd name="connsiteY7" fmla="*/ 1533525 h 1828800"/>
              <a:gd name="connsiteX8" fmla="*/ 519994 w 539044"/>
              <a:gd name="connsiteY8" fmla="*/ 1485900 h 1828800"/>
              <a:gd name="connsiteX9" fmla="*/ 453319 w 539044"/>
              <a:gd name="connsiteY9" fmla="*/ 1371600 h 1828800"/>
              <a:gd name="connsiteX10" fmla="*/ 386644 w 539044"/>
              <a:gd name="connsiteY10" fmla="*/ 1247775 h 1828800"/>
              <a:gd name="connsiteX11" fmla="*/ 281869 w 539044"/>
              <a:gd name="connsiteY11" fmla="*/ 1095375 h 1828800"/>
              <a:gd name="connsiteX12" fmla="*/ 310444 w 539044"/>
              <a:gd name="connsiteY12" fmla="*/ 647700 h 1828800"/>
              <a:gd name="connsiteX13" fmla="*/ 329494 w 539044"/>
              <a:gd name="connsiteY13" fmla="*/ 361950 h 1828800"/>
              <a:gd name="connsiteX14" fmla="*/ 329494 w 539044"/>
              <a:gd name="connsiteY14" fmla="*/ 276225 h 1828800"/>
              <a:gd name="connsiteX15" fmla="*/ 329494 w 539044"/>
              <a:gd name="connsiteY15" fmla="*/ 180975 h 1828800"/>
              <a:gd name="connsiteX16" fmla="*/ 329494 w 539044"/>
              <a:gd name="connsiteY16" fmla="*/ 133350 h 1828800"/>
              <a:gd name="connsiteX17" fmla="*/ 196144 w 539044"/>
              <a:gd name="connsiteY17" fmla="*/ 0 h 1828800"/>
              <a:gd name="connsiteX18" fmla="*/ 138994 w 539044"/>
              <a:gd name="connsiteY18" fmla="*/ 47625 h 1828800"/>
              <a:gd name="connsiteX19" fmla="*/ 110419 w 539044"/>
              <a:gd name="connsiteY19" fmla="*/ 133350 h 1828800"/>
              <a:gd name="connsiteX20" fmla="*/ 62794 w 539044"/>
              <a:gd name="connsiteY20" fmla="*/ 180975 h 1828800"/>
              <a:gd name="connsiteX0" fmla="*/ 62794 w 519994"/>
              <a:gd name="connsiteY0" fmla="*/ 180975 h 1828800"/>
              <a:gd name="connsiteX1" fmla="*/ 34219 w 519994"/>
              <a:gd name="connsiteY1" fmla="*/ 381000 h 1828800"/>
              <a:gd name="connsiteX2" fmla="*/ 5644 w 519994"/>
              <a:gd name="connsiteY2" fmla="*/ 561975 h 1828800"/>
              <a:gd name="connsiteX3" fmla="*/ 5644 w 519994"/>
              <a:gd name="connsiteY3" fmla="*/ 981075 h 1828800"/>
              <a:gd name="connsiteX4" fmla="*/ 81844 w 519994"/>
              <a:gd name="connsiteY4" fmla="*/ 1257300 h 1828800"/>
              <a:gd name="connsiteX5" fmla="*/ 196144 w 519994"/>
              <a:gd name="connsiteY5" fmla="*/ 1562100 h 1828800"/>
              <a:gd name="connsiteX6" fmla="*/ 500944 w 519994"/>
              <a:gd name="connsiteY6" fmla="*/ 1828800 h 1828800"/>
              <a:gd name="connsiteX7" fmla="*/ 519994 w 519994"/>
              <a:gd name="connsiteY7" fmla="*/ 1485900 h 1828800"/>
              <a:gd name="connsiteX8" fmla="*/ 453319 w 519994"/>
              <a:gd name="connsiteY8" fmla="*/ 1371600 h 1828800"/>
              <a:gd name="connsiteX9" fmla="*/ 386644 w 519994"/>
              <a:gd name="connsiteY9" fmla="*/ 1247775 h 1828800"/>
              <a:gd name="connsiteX10" fmla="*/ 281869 w 519994"/>
              <a:gd name="connsiteY10" fmla="*/ 1095375 h 1828800"/>
              <a:gd name="connsiteX11" fmla="*/ 310444 w 519994"/>
              <a:gd name="connsiteY11" fmla="*/ 647700 h 1828800"/>
              <a:gd name="connsiteX12" fmla="*/ 329494 w 519994"/>
              <a:gd name="connsiteY12" fmla="*/ 361950 h 1828800"/>
              <a:gd name="connsiteX13" fmla="*/ 329494 w 519994"/>
              <a:gd name="connsiteY13" fmla="*/ 276225 h 1828800"/>
              <a:gd name="connsiteX14" fmla="*/ 329494 w 519994"/>
              <a:gd name="connsiteY14" fmla="*/ 180975 h 1828800"/>
              <a:gd name="connsiteX15" fmla="*/ 329494 w 519994"/>
              <a:gd name="connsiteY15" fmla="*/ 133350 h 1828800"/>
              <a:gd name="connsiteX16" fmla="*/ 196144 w 519994"/>
              <a:gd name="connsiteY16" fmla="*/ 0 h 1828800"/>
              <a:gd name="connsiteX17" fmla="*/ 138994 w 519994"/>
              <a:gd name="connsiteY17" fmla="*/ 47625 h 1828800"/>
              <a:gd name="connsiteX18" fmla="*/ 110419 w 519994"/>
              <a:gd name="connsiteY18" fmla="*/ 133350 h 1828800"/>
              <a:gd name="connsiteX19" fmla="*/ 62794 w 519994"/>
              <a:gd name="connsiteY19"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453319 w 500944"/>
              <a:gd name="connsiteY7" fmla="*/ 1371600 h 1828800"/>
              <a:gd name="connsiteX8" fmla="*/ 386644 w 500944"/>
              <a:gd name="connsiteY8" fmla="*/ 1247775 h 1828800"/>
              <a:gd name="connsiteX9" fmla="*/ 281869 w 500944"/>
              <a:gd name="connsiteY9" fmla="*/ 1095375 h 1828800"/>
              <a:gd name="connsiteX10" fmla="*/ 310444 w 500944"/>
              <a:gd name="connsiteY10" fmla="*/ 647700 h 1828800"/>
              <a:gd name="connsiteX11" fmla="*/ 329494 w 500944"/>
              <a:gd name="connsiteY11" fmla="*/ 361950 h 1828800"/>
              <a:gd name="connsiteX12" fmla="*/ 329494 w 500944"/>
              <a:gd name="connsiteY12" fmla="*/ 276225 h 1828800"/>
              <a:gd name="connsiteX13" fmla="*/ 329494 w 500944"/>
              <a:gd name="connsiteY13" fmla="*/ 180975 h 1828800"/>
              <a:gd name="connsiteX14" fmla="*/ 329494 w 500944"/>
              <a:gd name="connsiteY14" fmla="*/ 133350 h 1828800"/>
              <a:gd name="connsiteX15" fmla="*/ 196144 w 500944"/>
              <a:gd name="connsiteY15" fmla="*/ 0 h 1828800"/>
              <a:gd name="connsiteX16" fmla="*/ 138994 w 500944"/>
              <a:gd name="connsiteY16" fmla="*/ 47625 h 1828800"/>
              <a:gd name="connsiteX17" fmla="*/ 110419 w 500944"/>
              <a:gd name="connsiteY17" fmla="*/ 133350 h 1828800"/>
              <a:gd name="connsiteX18" fmla="*/ 62794 w 500944"/>
              <a:gd name="connsiteY18"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453319 w 500944"/>
              <a:gd name="connsiteY7" fmla="*/ 1371600 h 1828800"/>
              <a:gd name="connsiteX8" fmla="*/ 281869 w 500944"/>
              <a:gd name="connsiteY8" fmla="*/ 1095375 h 1828800"/>
              <a:gd name="connsiteX9" fmla="*/ 310444 w 500944"/>
              <a:gd name="connsiteY9" fmla="*/ 647700 h 1828800"/>
              <a:gd name="connsiteX10" fmla="*/ 329494 w 500944"/>
              <a:gd name="connsiteY10" fmla="*/ 361950 h 1828800"/>
              <a:gd name="connsiteX11" fmla="*/ 329494 w 500944"/>
              <a:gd name="connsiteY11" fmla="*/ 276225 h 1828800"/>
              <a:gd name="connsiteX12" fmla="*/ 329494 w 500944"/>
              <a:gd name="connsiteY12" fmla="*/ 180975 h 1828800"/>
              <a:gd name="connsiteX13" fmla="*/ 329494 w 500944"/>
              <a:gd name="connsiteY13" fmla="*/ 133350 h 1828800"/>
              <a:gd name="connsiteX14" fmla="*/ 196144 w 500944"/>
              <a:gd name="connsiteY14" fmla="*/ 0 h 1828800"/>
              <a:gd name="connsiteX15" fmla="*/ 138994 w 500944"/>
              <a:gd name="connsiteY15" fmla="*/ 47625 h 1828800"/>
              <a:gd name="connsiteX16" fmla="*/ 110419 w 500944"/>
              <a:gd name="connsiteY16" fmla="*/ 133350 h 1828800"/>
              <a:gd name="connsiteX17" fmla="*/ 62794 w 500944"/>
              <a:gd name="connsiteY17"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281869 w 500944"/>
              <a:gd name="connsiteY7" fmla="*/ 1095375 h 1828800"/>
              <a:gd name="connsiteX8" fmla="*/ 310444 w 500944"/>
              <a:gd name="connsiteY8" fmla="*/ 647700 h 1828800"/>
              <a:gd name="connsiteX9" fmla="*/ 329494 w 500944"/>
              <a:gd name="connsiteY9" fmla="*/ 361950 h 1828800"/>
              <a:gd name="connsiteX10" fmla="*/ 329494 w 500944"/>
              <a:gd name="connsiteY10" fmla="*/ 276225 h 1828800"/>
              <a:gd name="connsiteX11" fmla="*/ 329494 w 500944"/>
              <a:gd name="connsiteY11" fmla="*/ 180975 h 1828800"/>
              <a:gd name="connsiteX12" fmla="*/ 329494 w 500944"/>
              <a:gd name="connsiteY12" fmla="*/ 133350 h 1828800"/>
              <a:gd name="connsiteX13" fmla="*/ 196144 w 500944"/>
              <a:gd name="connsiteY13" fmla="*/ 0 h 1828800"/>
              <a:gd name="connsiteX14" fmla="*/ 138994 w 500944"/>
              <a:gd name="connsiteY14" fmla="*/ 47625 h 1828800"/>
              <a:gd name="connsiteX15" fmla="*/ 110419 w 500944"/>
              <a:gd name="connsiteY15" fmla="*/ 133350 h 1828800"/>
              <a:gd name="connsiteX16" fmla="*/ 62794 w 500944"/>
              <a:gd name="connsiteY16"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133350 w 495300"/>
              <a:gd name="connsiteY13" fmla="*/ 47625 h 1828800"/>
              <a:gd name="connsiteX14" fmla="*/ 104775 w 495300"/>
              <a:gd name="connsiteY14" fmla="*/ 133350 h 1828800"/>
              <a:gd name="connsiteX15" fmla="*/ 57150 w 495300"/>
              <a:gd name="connsiteY15"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133350 w 495300"/>
              <a:gd name="connsiteY13" fmla="*/ 47625 h 1828800"/>
              <a:gd name="connsiteX14" fmla="*/ 57150 w 495300"/>
              <a:gd name="connsiteY14"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57150 w 495300"/>
              <a:gd name="connsiteY13"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190500 w 495300"/>
              <a:gd name="connsiteY11" fmla="*/ 0 h 1828800"/>
              <a:gd name="connsiteX12" fmla="*/ 57150 w 495300"/>
              <a:gd name="connsiteY12"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190500 w 495300"/>
              <a:gd name="connsiteY10" fmla="*/ 0 h 1828800"/>
              <a:gd name="connsiteX11" fmla="*/ 57150 w 495300"/>
              <a:gd name="connsiteY11" fmla="*/ 180975 h 1828800"/>
              <a:gd name="connsiteX0" fmla="*/ 190500 w 495300"/>
              <a:gd name="connsiteY0" fmla="*/ 0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190500 w 495300"/>
              <a:gd name="connsiteY10"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323850 w 495300"/>
              <a:gd name="connsiteY7" fmla="*/ 361950 h 1828800"/>
              <a:gd name="connsiteX8" fmla="*/ 323850 w 495300"/>
              <a:gd name="connsiteY8" fmla="*/ 276225 h 1828800"/>
              <a:gd name="connsiteX9" fmla="*/ 190500 w 495300"/>
              <a:gd name="connsiteY9"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323850 w 495300"/>
              <a:gd name="connsiteY7" fmla="*/ 276225 h 1828800"/>
              <a:gd name="connsiteX8" fmla="*/ 190500 w 495300"/>
              <a:gd name="connsiteY8"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190500 w 495300"/>
              <a:gd name="connsiteY7" fmla="*/ 0 h 1828800"/>
              <a:gd name="connsiteX0" fmla="*/ 190500 w 495300"/>
              <a:gd name="connsiteY0" fmla="*/ 0 h 1828800"/>
              <a:gd name="connsiteX1" fmla="*/ 0 w 495300"/>
              <a:gd name="connsiteY1" fmla="*/ 561975 h 1828800"/>
              <a:gd name="connsiteX2" fmla="*/ 190500 w 495300"/>
              <a:gd name="connsiteY2" fmla="*/ 1562100 h 1828800"/>
              <a:gd name="connsiteX3" fmla="*/ 495300 w 495300"/>
              <a:gd name="connsiteY3" fmla="*/ 1828800 h 1828800"/>
              <a:gd name="connsiteX4" fmla="*/ 276225 w 495300"/>
              <a:gd name="connsiteY4" fmla="*/ 1095375 h 1828800"/>
              <a:gd name="connsiteX5" fmla="*/ 304800 w 495300"/>
              <a:gd name="connsiteY5" fmla="*/ 647700 h 1828800"/>
              <a:gd name="connsiteX6" fmla="*/ 190500 w 495300"/>
              <a:gd name="connsiteY6" fmla="*/ 0 h 1828800"/>
              <a:gd name="connsiteX0" fmla="*/ 190500 w 495300"/>
              <a:gd name="connsiteY0" fmla="*/ 0 h 1828800"/>
              <a:gd name="connsiteX1" fmla="*/ 0 w 495300"/>
              <a:gd name="connsiteY1" fmla="*/ 561975 h 1828800"/>
              <a:gd name="connsiteX2" fmla="*/ 495300 w 495300"/>
              <a:gd name="connsiteY2" fmla="*/ 1828800 h 1828800"/>
              <a:gd name="connsiteX3" fmla="*/ 276225 w 495300"/>
              <a:gd name="connsiteY3" fmla="*/ 1095375 h 1828800"/>
              <a:gd name="connsiteX4" fmla="*/ 304800 w 495300"/>
              <a:gd name="connsiteY4" fmla="*/ 647700 h 1828800"/>
              <a:gd name="connsiteX5" fmla="*/ 190500 w 495300"/>
              <a:gd name="connsiteY5"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304800 w 495300"/>
              <a:gd name="connsiteY4" fmla="*/ 647700 h 1828800"/>
              <a:gd name="connsiteX5" fmla="*/ 190500 w 495300"/>
              <a:gd name="connsiteY5"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190500 w 495300"/>
              <a:gd name="connsiteY4"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190500 w 495300"/>
              <a:gd name="connsiteY4" fmla="*/ 0 h 1828800"/>
              <a:gd name="connsiteX0" fmla="*/ 190500 w 495300"/>
              <a:gd name="connsiteY0" fmla="*/ 2113 h 1830913"/>
              <a:gd name="connsiteX1" fmla="*/ 0 w 495300"/>
              <a:gd name="connsiteY1" fmla="*/ 564088 h 1830913"/>
              <a:gd name="connsiteX2" fmla="*/ 495300 w 495300"/>
              <a:gd name="connsiteY2" fmla="*/ 1830913 h 1830913"/>
              <a:gd name="connsiteX3" fmla="*/ 428270 w 495300"/>
              <a:gd name="connsiteY3" fmla="*/ 968647 h 1830913"/>
              <a:gd name="connsiteX4" fmla="*/ 190500 w 495300"/>
              <a:gd name="connsiteY4" fmla="*/ 2113 h 1830913"/>
              <a:gd name="connsiteX0" fmla="*/ 191226 w 496026"/>
              <a:gd name="connsiteY0" fmla="*/ 3341 h 1832141"/>
              <a:gd name="connsiteX1" fmla="*/ 726 w 496026"/>
              <a:gd name="connsiteY1" fmla="*/ 565316 h 1832141"/>
              <a:gd name="connsiteX2" fmla="*/ 496026 w 496026"/>
              <a:gd name="connsiteY2" fmla="*/ 1832141 h 1832141"/>
              <a:gd name="connsiteX3" fmla="*/ 428996 w 496026"/>
              <a:gd name="connsiteY3" fmla="*/ 969875 h 1832141"/>
              <a:gd name="connsiteX4" fmla="*/ 191226 w 496026"/>
              <a:gd name="connsiteY4" fmla="*/ 3341 h 1832141"/>
              <a:gd name="connsiteX0" fmla="*/ 114536 w 419336"/>
              <a:gd name="connsiteY0" fmla="*/ 2729 h 1831529"/>
              <a:gd name="connsiteX1" fmla="*/ 5645 w 419336"/>
              <a:gd name="connsiteY1" fmla="*/ 628150 h 1831529"/>
              <a:gd name="connsiteX2" fmla="*/ 419336 w 419336"/>
              <a:gd name="connsiteY2" fmla="*/ 1831529 h 1831529"/>
              <a:gd name="connsiteX3" fmla="*/ 352306 w 419336"/>
              <a:gd name="connsiteY3" fmla="*/ 969263 h 1831529"/>
              <a:gd name="connsiteX4" fmla="*/ 114536 w 419336"/>
              <a:gd name="connsiteY4" fmla="*/ 2729 h 1831529"/>
              <a:gd name="connsiteX0" fmla="*/ 100269 w 424694"/>
              <a:gd name="connsiteY0" fmla="*/ 7065 h 1617416"/>
              <a:gd name="connsiteX1" fmla="*/ 11003 w 424694"/>
              <a:gd name="connsiteY1" fmla="*/ 414037 h 1617416"/>
              <a:gd name="connsiteX2" fmla="*/ 424694 w 424694"/>
              <a:gd name="connsiteY2" fmla="*/ 1617416 h 1617416"/>
              <a:gd name="connsiteX3" fmla="*/ 357664 w 424694"/>
              <a:gd name="connsiteY3" fmla="*/ 755150 h 1617416"/>
              <a:gd name="connsiteX4" fmla="*/ 100269 w 424694"/>
              <a:gd name="connsiteY4" fmla="*/ 7065 h 1617416"/>
              <a:gd name="connsiteX0" fmla="*/ 91175 w 415600"/>
              <a:gd name="connsiteY0" fmla="*/ 0 h 1610351"/>
              <a:gd name="connsiteX1" fmla="*/ 1909 w 415600"/>
              <a:gd name="connsiteY1" fmla="*/ 406972 h 1610351"/>
              <a:gd name="connsiteX2" fmla="*/ 415600 w 415600"/>
              <a:gd name="connsiteY2" fmla="*/ 1610351 h 1610351"/>
              <a:gd name="connsiteX3" fmla="*/ 348570 w 415600"/>
              <a:gd name="connsiteY3" fmla="*/ 748085 h 1610351"/>
              <a:gd name="connsiteX4" fmla="*/ 91175 w 415600"/>
              <a:gd name="connsiteY4" fmla="*/ 0 h 1610351"/>
              <a:gd name="connsiteX0" fmla="*/ 89266 w 413691"/>
              <a:gd name="connsiteY0" fmla="*/ 0 h 1610351"/>
              <a:gd name="connsiteX1" fmla="*/ 0 w 413691"/>
              <a:gd name="connsiteY1" fmla="*/ 406972 h 1610351"/>
              <a:gd name="connsiteX2" fmla="*/ 413691 w 413691"/>
              <a:gd name="connsiteY2" fmla="*/ 1610351 h 1610351"/>
              <a:gd name="connsiteX3" fmla="*/ 346661 w 413691"/>
              <a:gd name="connsiteY3" fmla="*/ 748085 h 1610351"/>
              <a:gd name="connsiteX4" fmla="*/ 89266 w 413691"/>
              <a:gd name="connsiteY4" fmla="*/ 0 h 1610351"/>
              <a:gd name="connsiteX0" fmla="*/ 0 w 339653"/>
              <a:gd name="connsiteY0" fmla="*/ 0 h 1624750"/>
              <a:gd name="connsiteX1" fmla="*/ 324425 w 339653"/>
              <a:gd name="connsiteY1" fmla="*/ 1610351 h 1624750"/>
              <a:gd name="connsiteX2" fmla="*/ 257395 w 339653"/>
              <a:gd name="connsiteY2" fmla="*/ 748085 h 1624750"/>
              <a:gd name="connsiteX3" fmla="*/ 0 w 339653"/>
              <a:gd name="connsiteY3" fmla="*/ 0 h 1624750"/>
              <a:gd name="connsiteX0" fmla="*/ 91914 w 431567"/>
              <a:gd name="connsiteY0" fmla="*/ 0 h 1624750"/>
              <a:gd name="connsiteX1" fmla="*/ 416339 w 431567"/>
              <a:gd name="connsiteY1" fmla="*/ 1610351 h 1624750"/>
              <a:gd name="connsiteX2" fmla="*/ 349309 w 431567"/>
              <a:gd name="connsiteY2" fmla="*/ 748085 h 1624750"/>
              <a:gd name="connsiteX3" fmla="*/ 91914 w 431567"/>
              <a:gd name="connsiteY3" fmla="*/ 0 h 1624750"/>
              <a:gd name="connsiteX0" fmla="*/ 139033 w 478686"/>
              <a:gd name="connsiteY0" fmla="*/ 0 h 1624750"/>
              <a:gd name="connsiteX1" fmla="*/ 463458 w 478686"/>
              <a:gd name="connsiteY1" fmla="*/ 1610351 h 1624750"/>
              <a:gd name="connsiteX2" fmla="*/ 396428 w 478686"/>
              <a:gd name="connsiteY2" fmla="*/ 748085 h 1624750"/>
              <a:gd name="connsiteX3" fmla="*/ 139033 w 478686"/>
              <a:gd name="connsiteY3" fmla="*/ 0 h 1624750"/>
              <a:gd name="connsiteX0" fmla="*/ 203828 w 463254"/>
              <a:gd name="connsiteY0" fmla="*/ 0 h 1644688"/>
              <a:gd name="connsiteX1" fmla="*/ 317853 w 463254"/>
              <a:gd name="connsiteY1" fmla="*/ 1630581 h 1644688"/>
              <a:gd name="connsiteX2" fmla="*/ 461223 w 463254"/>
              <a:gd name="connsiteY2" fmla="*/ 748085 h 1644688"/>
              <a:gd name="connsiteX3" fmla="*/ 203828 w 463254"/>
              <a:gd name="connsiteY3" fmla="*/ 0 h 1644688"/>
            </a:gdLst>
            <a:ahLst/>
            <a:cxnLst>
              <a:cxn ang="0">
                <a:pos x="connsiteX0" y="connsiteY0"/>
              </a:cxn>
              <a:cxn ang="0">
                <a:pos x="connsiteX1" y="connsiteY1"/>
              </a:cxn>
              <a:cxn ang="0">
                <a:pos x="connsiteX2" y="connsiteY2"/>
              </a:cxn>
              <a:cxn ang="0">
                <a:pos x="connsiteX3" y="connsiteY3"/>
              </a:cxn>
            </a:cxnLst>
            <a:rect l="l" t="t" r="r" b="b"/>
            <a:pathLst>
              <a:path w="463254" h="1644688">
                <a:moveTo>
                  <a:pt x="203828" y="0"/>
                </a:moveTo>
                <a:cubicBezTo>
                  <a:pt x="-112395" y="210837"/>
                  <a:pt x="-50206" y="1624172"/>
                  <a:pt x="317853" y="1630581"/>
                </a:cubicBezTo>
                <a:cubicBezTo>
                  <a:pt x="360752" y="1755262"/>
                  <a:pt x="480227" y="1019848"/>
                  <a:pt x="461223" y="748085"/>
                </a:cubicBezTo>
                <a:cubicBezTo>
                  <a:pt x="442219" y="476322"/>
                  <a:pt x="453463" y="123497"/>
                  <a:pt x="203828" y="0"/>
                </a:cubicBezTo>
                <a:close/>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C590C17D-BB15-2A00-5069-2F0B9B4C1E58}"/>
              </a:ext>
            </a:extLst>
          </p:cNvPr>
          <p:cNvSpPr txBox="1"/>
          <p:nvPr/>
        </p:nvSpPr>
        <p:spPr>
          <a:xfrm>
            <a:off x="6575320" y="3972162"/>
            <a:ext cx="2270617" cy="1117229"/>
          </a:xfrm>
          <a:prstGeom prst="rect">
            <a:avLst/>
          </a:prstGeom>
          <a:gradFill>
            <a:gsLst>
              <a:gs pos="0">
                <a:schemeClr val="accent1">
                  <a:lumMod val="5000"/>
                  <a:lumOff val="95000"/>
                </a:schemeClr>
              </a:gs>
              <a:gs pos="100000">
                <a:srgbClr val="92D050"/>
              </a:gs>
            </a:gsLst>
            <a:lin ang="5400000" scaled="1"/>
          </a:gradFill>
          <a:ln>
            <a:solidFill>
              <a:schemeClr val="accent1"/>
            </a:solidFill>
          </a:ln>
          <a:effectLst>
            <a:outerShdw blurRad="50800" dist="38100" dir="5400000" algn="t" rotWithShape="0">
              <a:prstClr val="black">
                <a:alpha val="40000"/>
              </a:prstClr>
            </a:outerShdw>
          </a:effectLst>
        </p:spPr>
        <p:txBody>
          <a:bodyPr wrap="square" rtlCol="0">
            <a:spAutoFit/>
          </a:bodyPr>
          <a:lstStyle>
            <a:defPPr>
              <a:defRPr lang="en-US"/>
            </a:defPPr>
            <a:lvl1pPr>
              <a:defRPr sz="1200" i="1"/>
            </a:lvl1pPr>
          </a:lstStyle>
          <a:p>
            <a:r>
              <a:rPr lang="en-US" b="1" dirty="0"/>
              <a:t>Over pressured deep basin, light-oil charged; moderately structured with regional scale faults and local intense fracture development</a:t>
            </a:r>
            <a:endParaRPr lang="en-CA" b="1" dirty="0"/>
          </a:p>
        </p:txBody>
      </p:sp>
      <p:sp>
        <p:nvSpPr>
          <p:cNvPr id="15" name="TextBox 14">
            <a:extLst>
              <a:ext uri="{FF2B5EF4-FFF2-40B4-BE49-F238E27FC236}">
                <a16:creationId xmlns:a16="http://schemas.microsoft.com/office/drawing/2014/main" id="{8317F462-D265-5C02-F3E8-1B55D757CBA1}"/>
              </a:ext>
            </a:extLst>
          </p:cNvPr>
          <p:cNvSpPr txBox="1"/>
          <p:nvPr/>
        </p:nvSpPr>
        <p:spPr>
          <a:xfrm>
            <a:off x="4172120" y="2374361"/>
            <a:ext cx="1707131" cy="830997"/>
          </a:xfrm>
          <a:prstGeom prst="rect">
            <a:avLst/>
          </a:prstGeom>
          <a:gradFill>
            <a:gsLst>
              <a:gs pos="0">
                <a:schemeClr val="accent1">
                  <a:lumMod val="5000"/>
                  <a:lumOff val="95000"/>
                </a:schemeClr>
              </a:gs>
              <a:gs pos="100000">
                <a:srgbClr val="92D050"/>
              </a:gs>
            </a:gsLst>
            <a:lin ang="5400000" scaled="1"/>
          </a:gradFill>
          <a:ln>
            <a:solidFill>
              <a:schemeClr val="accent1"/>
            </a:solidFill>
          </a:ln>
          <a:effectLst>
            <a:outerShdw blurRad="50800" dist="38100" dir="5400000" algn="t" rotWithShape="0">
              <a:prstClr val="black">
                <a:alpha val="40000"/>
              </a:prstClr>
            </a:outerShdw>
          </a:effectLst>
        </p:spPr>
        <p:txBody>
          <a:bodyPr wrap="square" rtlCol="0">
            <a:spAutoFit/>
          </a:bodyPr>
          <a:lstStyle/>
          <a:p>
            <a:r>
              <a:rPr lang="en-US" sz="1200" i="1" dirty="0"/>
              <a:t>Gas prone structured Cretaceous reservoirs, with  TUK-100% natural gas plant</a:t>
            </a:r>
            <a:endParaRPr lang="en-CA" sz="1200" i="1" dirty="0"/>
          </a:p>
        </p:txBody>
      </p:sp>
      <p:sp>
        <p:nvSpPr>
          <p:cNvPr id="32" name="TextBox 31">
            <a:extLst>
              <a:ext uri="{FF2B5EF4-FFF2-40B4-BE49-F238E27FC236}">
                <a16:creationId xmlns:a16="http://schemas.microsoft.com/office/drawing/2014/main" id="{7103994B-8BEC-D8DA-055A-7730608179AC}"/>
              </a:ext>
            </a:extLst>
          </p:cNvPr>
          <p:cNvSpPr txBox="1"/>
          <p:nvPr/>
        </p:nvSpPr>
        <p:spPr>
          <a:xfrm>
            <a:off x="8159954" y="2051154"/>
            <a:ext cx="1689518" cy="1015663"/>
          </a:xfrm>
          <a:prstGeom prst="rect">
            <a:avLst/>
          </a:prstGeom>
          <a:gradFill>
            <a:gsLst>
              <a:gs pos="0">
                <a:schemeClr val="accent1">
                  <a:lumMod val="5000"/>
                  <a:lumOff val="95000"/>
                </a:schemeClr>
              </a:gs>
              <a:gs pos="100000">
                <a:schemeClr val="accent1">
                  <a:lumMod val="30000"/>
                  <a:lumOff val="70000"/>
                </a:schemeClr>
              </a:gs>
            </a:gsLst>
            <a:lin ang="5400000" scaled="1"/>
          </a:gradFill>
          <a:ln>
            <a:solidFill>
              <a:schemeClr val="accent1"/>
            </a:solidFill>
          </a:ln>
          <a:effectLst>
            <a:outerShdw blurRad="50800" dist="38100" dir="5400000" algn="t" rotWithShape="0">
              <a:prstClr val="black">
                <a:alpha val="40000"/>
              </a:prstClr>
            </a:outerShdw>
          </a:effectLst>
        </p:spPr>
        <p:txBody>
          <a:bodyPr wrap="square" rtlCol="0">
            <a:spAutoFit/>
          </a:bodyPr>
          <a:lstStyle>
            <a:defPPr>
              <a:defRPr lang="en-US"/>
            </a:defPPr>
            <a:lvl1pPr>
              <a:defRPr sz="1200" i="1"/>
            </a:lvl1pPr>
          </a:lstStyle>
          <a:p>
            <a:r>
              <a:rPr lang="en-US" b="1" dirty="0"/>
              <a:t>Light oil discovery in structured, Mississippian carbonate/clastic reservoir</a:t>
            </a:r>
            <a:endParaRPr lang="en-CA" b="1" dirty="0"/>
          </a:p>
        </p:txBody>
      </p:sp>
      <p:sp>
        <p:nvSpPr>
          <p:cNvPr id="35" name="Freeform: Shape 34">
            <a:extLst>
              <a:ext uri="{FF2B5EF4-FFF2-40B4-BE49-F238E27FC236}">
                <a16:creationId xmlns:a16="http://schemas.microsoft.com/office/drawing/2014/main" id="{35EFA62B-095F-D6F5-F451-DA5D5A42FC0E}"/>
              </a:ext>
            </a:extLst>
          </p:cNvPr>
          <p:cNvSpPr/>
          <p:nvPr/>
        </p:nvSpPr>
        <p:spPr>
          <a:xfrm rot="20816728">
            <a:off x="2681834" y="2203695"/>
            <a:ext cx="427593" cy="1562907"/>
          </a:xfrm>
          <a:custGeom>
            <a:avLst/>
            <a:gdLst>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266700 w 542925"/>
              <a:gd name="connsiteY20" fmla="*/ 838200 h 1828800"/>
              <a:gd name="connsiteX21" fmla="*/ 314325 w 542925"/>
              <a:gd name="connsiteY21" fmla="*/ 647700 h 1828800"/>
              <a:gd name="connsiteX22" fmla="*/ 333375 w 542925"/>
              <a:gd name="connsiteY22" fmla="*/ 361950 h 1828800"/>
              <a:gd name="connsiteX23" fmla="*/ 333375 w 542925"/>
              <a:gd name="connsiteY23" fmla="*/ 276225 h 1828800"/>
              <a:gd name="connsiteX24" fmla="*/ 333375 w 542925"/>
              <a:gd name="connsiteY24" fmla="*/ 180975 h 1828800"/>
              <a:gd name="connsiteX25" fmla="*/ 333375 w 542925"/>
              <a:gd name="connsiteY25" fmla="*/ 133350 h 1828800"/>
              <a:gd name="connsiteX26" fmla="*/ 200025 w 542925"/>
              <a:gd name="connsiteY26" fmla="*/ 0 h 1828800"/>
              <a:gd name="connsiteX27" fmla="*/ 142875 w 542925"/>
              <a:gd name="connsiteY27" fmla="*/ 47625 h 1828800"/>
              <a:gd name="connsiteX28" fmla="*/ 114300 w 542925"/>
              <a:gd name="connsiteY28" fmla="*/ 133350 h 1828800"/>
              <a:gd name="connsiteX29" fmla="*/ 66675 w 542925"/>
              <a:gd name="connsiteY29"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76225 w 542925"/>
              <a:gd name="connsiteY18" fmla="*/ 1047750 h 1828800"/>
              <a:gd name="connsiteX19" fmla="*/ 247650 w 542925"/>
              <a:gd name="connsiteY19" fmla="*/ 942975 h 1828800"/>
              <a:gd name="connsiteX20" fmla="*/ 314325 w 542925"/>
              <a:gd name="connsiteY20" fmla="*/ 647700 h 1828800"/>
              <a:gd name="connsiteX21" fmla="*/ 333375 w 542925"/>
              <a:gd name="connsiteY21" fmla="*/ 361950 h 1828800"/>
              <a:gd name="connsiteX22" fmla="*/ 333375 w 542925"/>
              <a:gd name="connsiteY22" fmla="*/ 276225 h 1828800"/>
              <a:gd name="connsiteX23" fmla="*/ 333375 w 542925"/>
              <a:gd name="connsiteY23" fmla="*/ 180975 h 1828800"/>
              <a:gd name="connsiteX24" fmla="*/ 333375 w 542925"/>
              <a:gd name="connsiteY24" fmla="*/ 133350 h 1828800"/>
              <a:gd name="connsiteX25" fmla="*/ 200025 w 542925"/>
              <a:gd name="connsiteY25" fmla="*/ 0 h 1828800"/>
              <a:gd name="connsiteX26" fmla="*/ 142875 w 542925"/>
              <a:gd name="connsiteY26" fmla="*/ 47625 h 1828800"/>
              <a:gd name="connsiteX27" fmla="*/ 114300 w 542925"/>
              <a:gd name="connsiteY27" fmla="*/ 133350 h 1828800"/>
              <a:gd name="connsiteX28" fmla="*/ 66675 w 542925"/>
              <a:gd name="connsiteY28"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323850 w 542925"/>
              <a:gd name="connsiteY16" fmla="*/ 1143000 h 1828800"/>
              <a:gd name="connsiteX17" fmla="*/ 285750 w 542925"/>
              <a:gd name="connsiteY17" fmla="*/ 1095375 h 1828800"/>
              <a:gd name="connsiteX18" fmla="*/ 247650 w 542925"/>
              <a:gd name="connsiteY18" fmla="*/ 942975 h 1828800"/>
              <a:gd name="connsiteX19" fmla="*/ 314325 w 542925"/>
              <a:gd name="connsiteY19" fmla="*/ 647700 h 1828800"/>
              <a:gd name="connsiteX20" fmla="*/ 333375 w 542925"/>
              <a:gd name="connsiteY20" fmla="*/ 361950 h 1828800"/>
              <a:gd name="connsiteX21" fmla="*/ 333375 w 542925"/>
              <a:gd name="connsiteY21" fmla="*/ 276225 h 1828800"/>
              <a:gd name="connsiteX22" fmla="*/ 333375 w 542925"/>
              <a:gd name="connsiteY22" fmla="*/ 180975 h 1828800"/>
              <a:gd name="connsiteX23" fmla="*/ 333375 w 542925"/>
              <a:gd name="connsiteY23" fmla="*/ 133350 h 1828800"/>
              <a:gd name="connsiteX24" fmla="*/ 200025 w 542925"/>
              <a:gd name="connsiteY24" fmla="*/ 0 h 1828800"/>
              <a:gd name="connsiteX25" fmla="*/ 142875 w 542925"/>
              <a:gd name="connsiteY25" fmla="*/ 47625 h 1828800"/>
              <a:gd name="connsiteX26" fmla="*/ 114300 w 542925"/>
              <a:gd name="connsiteY26" fmla="*/ 133350 h 1828800"/>
              <a:gd name="connsiteX27" fmla="*/ 66675 w 542925"/>
              <a:gd name="connsiteY27"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285750 w 542925"/>
              <a:gd name="connsiteY16" fmla="*/ 1095375 h 1828800"/>
              <a:gd name="connsiteX17" fmla="*/ 247650 w 542925"/>
              <a:gd name="connsiteY17" fmla="*/ 942975 h 1828800"/>
              <a:gd name="connsiteX18" fmla="*/ 314325 w 542925"/>
              <a:gd name="connsiteY18" fmla="*/ 647700 h 1828800"/>
              <a:gd name="connsiteX19" fmla="*/ 333375 w 542925"/>
              <a:gd name="connsiteY19" fmla="*/ 361950 h 1828800"/>
              <a:gd name="connsiteX20" fmla="*/ 333375 w 542925"/>
              <a:gd name="connsiteY20" fmla="*/ 276225 h 1828800"/>
              <a:gd name="connsiteX21" fmla="*/ 333375 w 542925"/>
              <a:gd name="connsiteY21" fmla="*/ 180975 h 1828800"/>
              <a:gd name="connsiteX22" fmla="*/ 333375 w 542925"/>
              <a:gd name="connsiteY22" fmla="*/ 133350 h 1828800"/>
              <a:gd name="connsiteX23" fmla="*/ 200025 w 542925"/>
              <a:gd name="connsiteY23" fmla="*/ 0 h 1828800"/>
              <a:gd name="connsiteX24" fmla="*/ 142875 w 542925"/>
              <a:gd name="connsiteY24" fmla="*/ 47625 h 1828800"/>
              <a:gd name="connsiteX25" fmla="*/ 114300 w 542925"/>
              <a:gd name="connsiteY25" fmla="*/ 133350 h 1828800"/>
              <a:gd name="connsiteX26" fmla="*/ 66675 w 542925"/>
              <a:gd name="connsiteY26" fmla="*/ 180975 h 1828800"/>
              <a:gd name="connsiteX0" fmla="*/ 66675 w 542925"/>
              <a:gd name="connsiteY0" fmla="*/ 180975 h 1828800"/>
              <a:gd name="connsiteX1" fmla="*/ 38100 w 542925"/>
              <a:gd name="connsiteY1" fmla="*/ 381000 h 1828800"/>
              <a:gd name="connsiteX2" fmla="*/ 9525 w 542925"/>
              <a:gd name="connsiteY2" fmla="*/ 561975 h 1828800"/>
              <a:gd name="connsiteX3" fmla="*/ 0 w 542925"/>
              <a:gd name="connsiteY3" fmla="*/ 857250 h 1828800"/>
              <a:gd name="connsiteX4" fmla="*/ 9525 w 542925"/>
              <a:gd name="connsiteY4" fmla="*/ 981075 h 1828800"/>
              <a:gd name="connsiteX5" fmla="*/ 19050 w 542925"/>
              <a:gd name="connsiteY5" fmla="*/ 1047750 h 1828800"/>
              <a:gd name="connsiteX6" fmla="*/ 85725 w 542925"/>
              <a:gd name="connsiteY6" fmla="*/ 1257300 h 1828800"/>
              <a:gd name="connsiteX7" fmla="*/ 123825 w 542925"/>
              <a:gd name="connsiteY7" fmla="*/ 1381125 h 1828800"/>
              <a:gd name="connsiteX8" fmla="*/ 200025 w 542925"/>
              <a:gd name="connsiteY8" fmla="*/ 1562100 h 1828800"/>
              <a:gd name="connsiteX9" fmla="*/ 504825 w 542925"/>
              <a:gd name="connsiteY9" fmla="*/ 1828800 h 1828800"/>
              <a:gd name="connsiteX10" fmla="*/ 514350 w 542925"/>
              <a:gd name="connsiteY10" fmla="*/ 1743075 h 1828800"/>
              <a:gd name="connsiteX11" fmla="*/ 533400 w 542925"/>
              <a:gd name="connsiteY11" fmla="*/ 1619250 h 1828800"/>
              <a:gd name="connsiteX12" fmla="*/ 542925 w 542925"/>
              <a:gd name="connsiteY12" fmla="*/ 1533525 h 1828800"/>
              <a:gd name="connsiteX13" fmla="*/ 523875 w 542925"/>
              <a:gd name="connsiteY13" fmla="*/ 1485900 h 1828800"/>
              <a:gd name="connsiteX14" fmla="*/ 457200 w 542925"/>
              <a:gd name="connsiteY14" fmla="*/ 1371600 h 1828800"/>
              <a:gd name="connsiteX15" fmla="*/ 390525 w 542925"/>
              <a:gd name="connsiteY15" fmla="*/ 1247775 h 1828800"/>
              <a:gd name="connsiteX16" fmla="*/ 285750 w 542925"/>
              <a:gd name="connsiteY16" fmla="*/ 1095375 h 1828800"/>
              <a:gd name="connsiteX17" fmla="*/ 314325 w 542925"/>
              <a:gd name="connsiteY17" fmla="*/ 647700 h 1828800"/>
              <a:gd name="connsiteX18" fmla="*/ 333375 w 542925"/>
              <a:gd name="connsiteY18" fmla="*/ 361950 h 1828800"/>
              <a:gd name="connsiteX19" fmla="*/ 333375 w 542925"/>
              <a:gd name="connsiteY19" fmla="*/ 276225 h 1828800"/>
              <a:gd name="connsiteX20" fmla="*/ 333375 w 542925"/>
              <a:gd name="connsiteY20" fmla="*/ 180975 h 1828800"/>
              <a:gd name="connsiteX21" fmla="*/ 333375 w 542925"/>
              <a:gd name="connsiteY21" fmla="*/ 133350 h 1828800"/>
              <a:gd name="connsiteX22" fmla="*/ 200025 w 542925"/>
              <a:gd name="connsiteY22" fmla="*/ 0 h 1828800"/>
              <a:gd name="connsiteX23" fmla="*/ 142875 w 542925"/>
              <a:gd name="connsiteY23" fmla="*/ 47625 h 1828800"/>
              <a:gd name="connsiteX24" fmla="*/ 114300 w 542925"/>
              <a:gd name="connsiteY24" fmla="*/ 133350 h 1828800"/>
              <a:gd name="connsiteX25" fmla="*/ 66675 w 542925"/>
              <a:gd name="connsiteY25" fmla="*/ 180975 h 1828800"/>
              <a:gd name="connsiteX0" fmla="*/ 57150 w 533400"/>
              <a:gd name="connsiteY0" fmla="*/ 180975 h 1828800"/>
              <a:gd name="connsiteX1" fmla="*/ 28575 w 533400"/>
              <a:gd name="connsiteY1" fmla="*/ 381000 h 1828800"/>
              <a:gd name="connsiteX2" fmla="*/ 0 w 533400"/>
              <a:gd name="connsiteY2" fmla="*/ 561975 h 1828800"/>
              <a:gd name="connsiteX3" fmla="*/ 0 w 533400"/>
              <a:gd name="connsiteY3" fmla="*/ 981075 h 1828800"/>
              <a:gd name="connsiteX4" fmla="*/ 9525 w 533400"/>
              <a:gd name="connsiteY4" fmla="*/ 1047750 h 1828800"/>
              <a:gd name="connsiteX5" fmla="*/ 76200 w 533400"/>
              <a:gd name="connsiteY5" fmla="*/ 1257300 h 1828800"/>
              <a:gd name="connsiteX6" fmla="*/ 114300 w 533400"/>
              <a:gd name="connsiteY6" fmla="*/ 1381125 h 1828800"/>
              <a:gd name="connsiteX7" fmla="*/ 190500 w 533400"/>
              <a:gd name="connsiteY7" fmla="*/ 1562100 h 1828800"/>
              <a:gd name="connsiteX8" fmla="*/ 495300 w 533400"/>
              <a:gd name="connsiteY8" fmla="*/ 1828800 h 1828800"/>
              <a:gd name="connsiteX9" fmla="*/ 504825 w 533400"/>
              <a:gd name="connsiteY9" fmla="*/ 1743075 h 1828800"/>
              <a:gd name="connsiteX10" fmla="*/ 523875 w 533400"/>
              <a:gd name="connsiteY10" fmla="*/ 1619250 h 1828800"/>
              <a:gd name="connsiteX11" fmla="*/ 533400 w 533400"/>
              <a:gd name="connsiteY11" fmla="*/ 1533525 h 1828800"/>
              <a:gd name="connsiteX12" fmla="*/ 514350 w 533400"/>
              <a:gd name="connsiteY12" fmla="*/ 1485900 h 1828800"/>
              <a:gd name="connsiteX13" fmla="*/ 447675 w 533400"/>
              <a:gd name="connsiteY13" fmla="*/ 1371600 h 1828800"/>
              <a:gd name="connsiteX14" fmla="*/ 381000 w 533400"/>
              <a:gd name="connsiteY14" fmla="*/ 1247775 h 1828800"/>
              <a:gd name="connsiteX15" fmla="*/ 276225 w 533400"/>
              <a:gd name="connsiteY15" fmla="*/ 1095375 h 1828800"/>
              <a:gd name="connsiteX16" fmla="*/ 304800 w 533400"/>
              <a:gd name="connsiteY16" fmla="*/ 647700 h 1828800"/>
              <a:gd name="connsiteX17" fmla="*/ 323850 w 533400"/>
              <a:gd name="connsiteY17" fmla="*/ 361950 h 1828800"/>
              <a:gd name="connsiteX18" fmla="*/ 323850 w 533400"/>
              <a:gd name="connsiteY18" fmla="*/ 276225 h 1828800"/>
              <a:gd name="connsiteX19" fmla="*/ 323850 w 533400"/>
              <a:gd name="connsiteY19" fmla="*/ 180975 h 1828800"/>
              <a:gd name="connsiteX20" fmla="*/ 323850 w 533400"/>
              <a:gd name="connsiteY20" fmla="*/ 133350 h 1828800"/>
              <a:gd name="connsiteX21" fmla="*/ 190500 w 533400"/>
              <a:gd name="connsiteY21" fmla="*/ 0 h 1828800"/>
              <a:gd name="connsiteX22" fmla="*/ 133350 w 533400"/>
              <a:gd name="connsiteY22" fmla="*/ 47625 h 1828800"/>
              <a:gd name="connsiteX23" fmla="*/ 104775 w 533400"/>
              <a:gd name="connsiteY23" fmla="*/ 133350 h 1828800"/>
              <a:gd name="connsiteX24" fmla="*/ 57150 w 533400"/>
              <a:gd name="connsiteY24"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19944 w 539044"/>
              <a:gd name="connsiteY5" fmla="*/ 1381125 h 1828800"/>
              <a:gd name="connsiteX6" fmla="*/ 196144 w 539044"/>
              <a:gd name="connsiteY6" fmla="*/ 1562100 h 1828800"/>
              <a:gd name="connsiteX7" fmla="*/ 500944 w 539044"/>
              <a:gd name="connsiteY7" fmla="*/ 1828800 h 1828800"/>
              <a:gd name="connsiteX8" fmla="*/ 510469 w 539044"/>
              <a:gd name="connsiteY8" fmla="*/ 1743075 h 1828800"/>
              <a:gd name="connsiteX9" fmla="*/ 529519 w 539044"/>
              <a:gd name="connsiteY9" fmla="*/ 1619250 h 1828800"/>
              <a:gd name="connsiteX10" fmla="*/ 539044 w 539044"/>
              <a:gd name="connsiteY10" fmla="*/ 1533525 h 1828800"/>
              <a:gd name="connsiteX11" fmla="*/ 519994 w 539044"/>
              <a:gd name="connsiteY11" fmla="*/ 1485900 h 1828800"/>
              <a:gd name="connsiteX12" fmla="*/ 453319 w 539044"/>
              <a:gd name="connsiteY12" fmla="*/ 1371600 h 1828800"/>
              <a:gd name="connsiteX13" fmla="*/ 386644 w 539044"/>
              <a:gd name="connsiteY13" fmla="*/ 1247775 h 1828800"/>
              <a:gd name="connsiteX14" fmla="*/ 281869 w 539044"/>
              <a:gd name="connsiteY14" fmla="*/ 1095375 h 1828800"/>
              <a:gd name="connsiteX15" fmla="*/ 310444 w 539044"/>
              <a:gd name="connsiteY15" fmla="*/ 647700 h 1828800"/>
              <a:gd name="connsiteX16" fmla="*/ 329494 w 539044"/>
              <a:gd name="connsiteY16" fmla="*/ 361950 h 1828800"/>
              <a:gd name="connsiteX17" fmla="*/ 329494 w 539044"/>
              <a:gd name="connsiteY17" fmla="*/ 276225 h 1828800"/>
              <a:gd name="connsiteX18" fmla="*/ 329494 w 539044"/>
              <a:gd name="connsiteY18" fmla="*/ 180975 h 1828800"/>
              <a:gd name="connsiteX19" fmla="*/ 329494 w 539044"/>
              <a:gd name="connsiteY19" fmla="*/ 133350 h 1828800"/>
              <a:gd name="connsiteX20" fmla="*/ 196144 w 539044"/>
              <a:gd name="connsiteY20" fmla="*/ 0 h 1828800"/>
              <a:gd name="connsiteX21" fmla="*/ 138994 w 539044"/>
              <a:gd name="connsiteY21" fmla="*/ 47625 h 1828800"/>
              <a:gd name="connsiteX22" fmla="*/ 110419 w 539044"/>
              <a:gd name="connsiteY22" fmla="*/ 133350 h 1828800"/>
              <a:gd name="connsiteX23" fmla="*/ 62794 w 539044"/>
              <a:gd name="connsiteY23"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10469 w 539044"/>
              <a:gd name="connsiteY7" fmla="*/ 1743075 h 1828800"/>
              <a:gd name="connsiteX8" fmla="*/ 529519 w 539044"/>
              <a:gd name="connsiteY8" fmla="*/ 1619250 h 1828800"/>
              <a:gd name="connsiteX9" fmla="*/ 539044 w 539044"/>
              <a:gd name="connsiteY9" fmla="*/ 1533525 h 1828800"/>
              <a:gd name="connsiteX10" fmla="*/ 519994 w 539044"/>
              <a:gd name="connsiteY10" fmla="*/ 1485900 h 1828800"/>
              <a:gd name="connsiteX11" fmla="*/ 453319 w 539044"/>
              <a:gd name="connsiteY11" fmla="*/ 1371600 h 1828800"/>
              <a:gd name="connsiteX12" fmla="*/ 386644 w 539044"/>
              <a:gd name="connsiteY12" fmla="*/ 1247775 h 1828800"/>
              <a:gd name="connsiteX13" fmla="*/ 281869 w 539044"/>
              <a:gd name="connsiteY13" fmla="*/ 1095375 h 1828800"/>
              <a:gd name="connsiteX14" fmla="*/ 310444 w 539044"/>
              <a:gd name="connsiteY14" fmla="*/ 647700 h 1828800"/>
              <a:gd name="connsiteX15" fmla="*/ 329494 w 539044"/>
              <a:gd name="connsiteY15" fmla="*/ 361950 h 1828800"/>
              <a:gd name="connsiteX16" fmla="*/ 329494 w 539044"/>
              <a:gd name="connsiteY16" fmla="*/ 276225 h 1828800"/>
              <a:gd name="connsiteX17" fmla="*/ 329494 w 539044"/>
              <a:gd name="connsiteY17" fmla="*/ 180975 h 1828800"/>
              <a:gd name="connsiteX18" fmla="*/ 329494 w 539044"/>
              <a:gd name="connsiteY18" fmla="*/ 133350 h 1828800"/>
              <a:gd name="connsiteX19" fmla="*/ 196144 w 539044"/>
              <a:gd name="connsiteY19" fmla="*/ 0 h 1828800"/>
              <a:gd name="connsiteX20" fmla="*/ 138994 w 539044"/>
              <a:gd name="connsiteY20" fmla="*/ 47625 h 1828800"/>
              <a:gd name="connsiteX21" fmla="*/ 110419 w 539044"/>
              <a:gd name="connsiteY21" fmla="*/ 133350 h 1828800"/>
              <a:gd name="connsiteX22" fmla="*/ 62794 w 539044"/>
              <a:gd name="connsiteY22"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29519 w 539044"/>
              <a:gd name="connsiteY7" fmla="*/ 1619250 h 1828800"/>
              <a:gd name="connsiteX8" fmla="*/ 539044 w 539044"/>
              <a:gd name="connsiteY8" fmla="*/ 1533525 h 1828800"/>
              <a:gd name="connsiteX9" fmla="*/ 519994 w 539044"/>
              <a:gd name="connsiteY9" fmla="*/ 1485900 h 1828800"/>
              <a:gd name="connsiteX10" fmla="*/ 453319 w 539044"/>
              <a:gd name="connsiteY10" fmla="*/ 1371600 h 1828800"/>
              <a:gd name="connsiteX11" fmla="*/ 386644 w 539044"/>
              <a:gd name="connsiteY11" fmla="*/ 1247775 h 1828800"/>
              <a:gd name="connsiteX12" fmla="*/ 281869 w 539044"/>
              <a:gd name="connsiteY12" fmla="*/ 1095375 h 1828800"/>
              <a:gd name="connsiteX13" fmla="*/ 310444 w 539044"/>
              <a:gd name="connsiteY13" fmla="*/ 647700 h 1828800"/>
              <a:gd name="connsiteX14" fmla="*/ 329494 w 539044"/>
              <a:gd name="connsiteY14" fmla="*/ 361950 h 1828800"/>
              <a:gd name="connsiteX15" fmla="*/ 329494 w 539044"/>
              <a:gd name="connsiteY15" fmla="*/ 276225 h 1828800"/>
              <a:gd name="connsiteX16" fmla="*/ 329494 w 539044"/>
              <a:gd name="connsiteY16" fmla="*/ 180975 h 1828800"/>
              <a:gd name="connsiteX17" fmla="*/ 329494 w 539044"/>
              <a:gd name="connsiteY17" fmla="*/ 133350 h 1828800"/>
              <a:gd name="connsiteX18" fmla="*/ 196144 w 539044"/>
              <a:gd name="connsiteY18" fmla="*/ 0 h 1828800"/>
              <a:gd name="connsiteX19" fmla="*/ 138994 w 539044"/>
              <a:gd name="connsiteY19" fmla="*/ 47625 h 1828800"/>
              <a:gd name="connsiteX20" fmla="*/ 110419 w 539044"/>
              <a:gd name="connsiteY20" fmla="*/ 133350 h 1828800"/>
              <a:gd name="connsiteX21" fmla="*/ 62794 w 539044"/>
              <a:gd name="connsiteY21" fmla="*/ 180975 h 1828800"/>
              <a:gd name="connsiteX0" fmla="*/ 62794 w 539044"/>
              <a:gd name="connsiteY0" fmla="*/ 180975 h 1828800"/>
              <a:gd name="connsiteX1" fmla="*/ 34219 w 539044"/>
              <a:gd name="connsiteY1" fmla="*/ 381000 h 1828800"/>
              <a:gd name="connsiteX2" fmla="*/ 5644 w 539044"/>
              <a:gd name="connsiteY2" fmla="*/ 561975 h 1828800"/>
              <a:gd name="connsiteX3" fmla="*/ 5644 w 539044"/>
              <a:gd name="connsiteY3" fmla="*/ 981075 h 1828800"/>
              <a:gd name="connsiteX4" fmla="*/ 81844 w 539044"/>
              <a:gd name="connsiteY4" fmla="*/ 1257300 h 1828800"/>
              <a:gd name="connsiteX5" fmla="*/ 196144 w 539044"/>
              <a:gd name="connsiteY5" fmla="*/ 1562100 h 1828800"/>
              <a:gd name="connsiteX6" fmla="*/ 500944 w 539044"/>
              <a:gd name="connsiteY6" fmla="*/ 1828800 h 1828800"/>
              <a:gd name="connsiteX7" fmla="*/ 539044 w 539044"/>
              <a:gd name="connsiteY7" fmla="*/ 1533525 h 1828800"/>
              <a:gd name="connsiteX8" fmla="*/ 519994 w 539044"/>
              <a:gd name="connsiteY8" fmla="*/ 1485900 h 1828800"/>
              <a:gd name="connsiteX9" fmla="*/ 453319 w 539044"/>
              <a:gd name="connsiteY9" fmla="*/ 1371600 h 1828800"/>
              <a:gd name="connsiteX10" fmla="*/ 386644 w 539044"/>
              <a:gd name="connsiteY10" fmla="*/ 1247775 h 1828800"/>
              <a:gd name="connsiteX11" fmla="*/ 281869 w 539044"/>
              <a:gd name="connsiteY11" fmla="*/ 1095375 h 1828800"/>
              <a:gd name="connsiteX12" fmla="*/ 310444 w 539044"/>
              <a:gd name="connsiteY12" fmla="*/ 647700 h 1828800"/>
              <a:gd name="connsiteX13" fmla="*/ 329494 w 539044"/>
              <a:gd name="connsiteY13" fmla="*/ 361950 h 1828800"/>
              <a:gd name="connsiteX14" fmla="*/ 329494 w 539044"/>
              <a:gd name="connsiteY14" fmla="*/ 276225 h 1828800"/>
              <a:gd name="connsiteX15" fmla="*/ 329494 w 539044"/>
              <a:gd name="connsiteY15" fmla="*/ 180975 h 1828800"/>
              <a:gd name="connsiteX16" fmla="*/ 329494 w 539044"/>
              <a:gd name="connsiteY16" fmla="*/ 133350 h 1828800"/>
              <a:gd name="connsiteX17" fmla="*/ 196144 w 539044"/>
              <a:gd name="connsiteY17" fmla="*/ 0 h 1828800"/>
              <a:gd name="connsiteX18" fmla="*/ 138994 w 539044"/>
              <a:gd name="connsiteY18" fmla="*/ 47625 h 1828800"/>
              <a:gd name="connsiteX19" fmla="*/ 110419 w 539044"/>
              <a:gd name="connsiteY19" fmla="*/ 133350 h 1828800"/>
              <a:gd name="connsiteX20" fmla="*/ 62794 w 539044"/>
              <a:gd name="connsiteY20" fmla="*/ 180975 h 1828800"/>
              <a:gd name="connsiteX0" fmla="*/ 62794 w 519994"/>
              <a:gd name="connsiteY0" fmla="*/ 180975 h 1828800"/>
              <a:gd name="connsiteX1" fmla="*/ 34219 w 519994"/>
              <a:gd name="connsiteY1" fmla="*/ 381000 h 1828800"/>
              <a:gd name="connsiteX2" fmla="*/ 5644 w 519994"/>
              <a:gd name="connsiteY2" fmla="*/ 561975 h 1828800"/>
              <a:gd name="connsiteX3" fmla="*/ 5644 w 519994"/>
              <a:gd name="connsiteY3" fmla="*/ 981075 h 1828800"/>
              <a:gd name="connsiteX4" fmla="*/ 81844 w 519994"/>
              <a:gd name="connsiteY4" fmla="*/ 1257300 h 1828800"/>
              <a:gd name="connsiteX5" fmla="*/ 196144 w 519994"/>
              <a:gd name="connsiteY5" fmla="*/ 1562100 h 1828800"/>
              <a:gd name="connsiteX6" fmla="*/ 500944 w 519994"/>
              <a:gd name="connsiteY6" fmla="*/ 1828800 h 1828800"/>
              <a:gd name="connsiteX7" fmla="*/ 519994 w 519994"/>
              <a:gd name="connsiteY7" fmla="*/ 1485900 h 1828800"/>
              <a:gd name="connsiteX8" fmla="*/ 453319 w 519994"/>
              <a:gd name="connsiteY8" fmla="*/ 1371600 h 1828800"/>
              <a:gd name="connsiteX9" fmla="*/ 386644 w 519994"/>
              <a:gd name="connsiteY9" fmla="*/ 1247775 h 1828800"/>
              <a:gd name="connsiteX10" fmla="*/ 281869 w 519994"/>
              <a:gd name="connsiteY10" fmla="*/ 1095375 h 1828800"/>
              <a:gd name="connsiteX11" fmla="*/ 310444 w 519994"/>
              <a:gd name="connsiteY11" fmla="*/ 647700 h 1828800"/>
              <a:gd name="connsiteX12" fmla="*/ 329494 w 519994"/>
              <a:gd name="connsiteY12" fmla="*/ 361950 h 1828800"/>
              <a:gd name="connsiteX13" fmla="*/ 329494 w 519994"/>
              <a:gd name="connsiteY13" fmla="*/ 276225 h 1828800"/>
              <a:gd name="connsiteX14" fmla="*/ 329494 w 519994"/>
              <a:gd name="connsiteY14" fmla="*/ 180975 h 1828800"/>
              <a:gd name="connsiteX15" fmla="*/ 329494 w 519994"/>
              <a:gd name="connsiteY15" fmla="*/ 133350 h 1828800"/>
              <a:gd name="connsiteX16" fmla="*/ 196144 w 519994"/>
              <a:gd name="connsiteY16" fmla="*/ 0 h 1828800"/>
              <a:gd name="connsiteX17" fmla="*/ 138994 w 519994"/>
              <a:gd name="connsiteY17" fmla="*/ 47625 h 1828800"/>
              <a:gd name="connsiteX18" fmla="*/ 110419 w 519994"/>
              <a:gd name="connsiteY18" fmla="*/ 133350 h 1828800"/>
              <a:gd name="connsiteX19" fmla="*/ 62794 w 519994"/>
              <a:gd name="connsiteY19"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453319 w 500944"/>
              <a:gd name="connsiteY7" fmla="*/ 1371600 h 1828800"/>
              <a:gd name="connsiteX8" fmla="*/ 386644 w 500944"/>
              <a:gd name="connsiteY8" fmla="*/ 1247775 h 1828800"/>
              <a:gd name="connsiteX9" fmla="*/ 281869 w 500944"/>
              <a:gd name="connsiteY9" fmla="*/ 1095375 h 1828800"/>
              <a:gd name="connsiteX10" fmla="*/ 310444 w 500944"/>
              <a:gd name="connsiteY10" fmla="*/ 647700 h 1828800"/>
              <a:gd name="connsiteX11" fmla="*/ 329494 w 500944"/>
              <a:gd name="connsiteY11" fmla="*/ 361950 h 1828800"/>
              <a:gd name="connsiteX12" fmla="*/ 329494 w 500944"/>
              <a:gd name="connsiteY12" fmla="*/ 276225 h 1828800"/>
              <a:gd name="connsiteX13" fmla="*/ 329494 w 500944"/>
              <a:gd name="connsiteY13" fmla="*/ 180975 h 1828800"/>
              <a:gd name="connsiteX14" fmla="*/ 329494 w 500944"/>
              <a:gd name="connsiteY14" fmla="*/ 133350 h 1828800"/>
              <a:gd name="connsiteX15" fmla="*/ 196144 w 500944"/>
              <a:gd name="connsiteY15" fmla="*/ 0 h 1828800"/>
              <a:gd name="connsiteX16" fmla="*/ 138994 w 500944"/>
              <a:gd name="connsiteY16" fmla="*/ 47625 h 1828800"/>
              <a:gd name="connsiteX17" fmla="*/ 110419 w 500944"/>
              <a:gd name="connsiteY17" fmla="*/ 133350 h 1828800"/>
              <a:gd name="connsiteX18" fmla="*/ 62794 w 500944"/>
              <a:gd name="connsiteY18"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453319 w 500944"/>
              <a:gd name="connsiteY7" fmla="*/ 1371600 h 1828800"/>
              <a:gd name="connsiteX8" fmla="*/ 281869 w 500944"/>
              <a:gd name="connsiteY8" fmla="*/ 1095375 h 1828800"/>
              <a:gd name="connsiteX9" fmla="*/ 310444 w 500944"/>
              <a:gd name="connsiteY9" fmla="*/ 647700 h 1828800"/>
              <a:gd name="connsiteX10" fmla="*/ 329494 w 500944"/>
              <a:gd name="connsiteY10" fmla="*/ 361950 h 1828800"/>
              <a:gd name="connsiteX11" fmla="*/ 329494 w 500944"/>
              <a:gd name="connsiteY11" fmla="*/ 276225 h 1828800"/>
              <a:gd name="connsiteX12" fmla="*/ 329494 w 500944"/>
              <a:gd name="connsiteY12" fmla="*/ 180975 h 1828800"/>
              <a:gd name="connsiteX13" fmla="*/ 329494 w 500944"/>
              <a:gd name="connsiteY13" fmla="*/ 133350 h 1828800"/>
              <a:gd name="connsiteX14" fmla="*/ 196144 w 500944"/>
              <a:gd name="connsiteY14" fmla="*/ 0 h 1828800"/>
              <a:gd name="connsiteX15" fmla="*/ 138994 w 500944"/>
              <a:gd name="connsiteY15" fmla="*/ 47625 h 1828800"/>
              <a:gd name="connsiteX16" fmla="*/ 110419 w 500944"/>
              <a:gd name="connsiteY16" fmla="*/ 133350 h 1828800"/>
              <a:gd name="connsiteX17" fmla="*/ 62794 w 500944"/>
              <a:gd name="connsiteY17" fmla="*/ 180975 h 1828800"/>
              <a:gd name="connsiteX0" fmla="*/ 62794 w 500944"/>
              <a:gd name="connsiteY0" fmla="*/ 180975 h 1828800"/>
              <a:gd name="connsiteX1" fmla="*/ 34219 w 500944"/>
              <a:gd name="connsiteY1" fmla="*/ 381000 h 1828800"/>
              <a:gd name="connsiteX2" fmla="*/ 5644 w 500944"/>
              <a:gd name="connsiteY2" fmla="*/ 561975 h 1828800"/>
              <a:gd name="connsiteX3" fmla="*/ 5644 w 500944"/>
              <a:gd name="connsiteY3" fmla="*/ 981075 h 1828800"/>
              <a:gd name="connsiteX4" fmla="*/ 81844 w 500944"/>
              <a:gd name="connsiteY4" fmla="*/ 1257300 h 1828800"/>
              <a:gd name="connsiteX5" fmla="*/ 196144 w 500944"/>
              <a:gd name="connsiteY5" fmla="*/ 1562100 h 1828800"/>
              <a:gd name="connsiteX6" fmla="*/ 500944 w 500944"/>
              <a:gd name="connsiteY6" fmla="*/ 1828800 h 1828800"/>
              <a:gd name="connsiteX7" fmla="*/ 281869 w 500944"/>
              <a:gd name="connsiteY7" fmla="*/ 1095375 h 1828800"/>
              <a:gd name="connsiteX8" fmla="*/ 310444 w 500944"/>
              <a:gd name="connsiteY8" fmla="*/ 647700 h 1828800"/>
              <a:gd name="connsiteX9" fmla="*/ 329494 w 500944"/>
              <a:gd name="connsiteY9" fmla="*/ 361950 h 1828800"/>
              <a:gd name="connsiteX10" fmla="*/ 329494 w 500944"/>
              <a:gd name="connsiteY10" fmla="*/ 276225 h 1828800"/>
              <a:gd name="connsiteX11" fmla="*/ 329494 w 500944"/>
              <a:gd name="connsiteY11" fmla="*/ 180975 h 1828800"/>
              <a:gd name="connsiteX12" fmla="*/ 329494 w 500944"/>
              <a:gd name="connsiteY12" fmla="*/ 133350 h 1828800"/>
              <a:gd name="connsiteX13" fmla="*/ 196144 w 500944"/>
              <a:gd name="connsiteY13" fmla="*/ 0 h 1828800"/>
              <a:gd name="connsiteX14" fmla="*/ 138994 w 500944"/>
              <a:gd name="connsiteY14" fmla="*/ 47625 h 1828800"/>
              <a:gd name="connsiteX15" fmla="*/ 110419 w 500944"/>
              <a:gd name="connsiteY15" fmla="*/ 133350 h 1828800"/>
              <a:gd name="connsiteX16" fmla="*/ 62794 w 500944"/>
              <a:gd name="connsiteY16"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133350 w 495300"/>
              <a:gd name="connsiteY13" fmla="*/ 47625 h 1828800"/>
              <a:gd name="connsiteX14" fmla="*/ 104775 w 495300"/>
              <a:gd name="connsiteY14" fmla="*/ 133350 h 1828800"/>
              <a:gd name="connsiteX15" fmla="*/ 57150 w 495300"/>
              <a:gd name="connsiteY15"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133350 w 495300"/>
              <a:gd name="connsiteY13" fmla="*/ 47625 h 1828800"/>
              <a:gd name="connsiteX14" fmla="*/ 57150 w 495300"/>
              <a:gd name="connsiteY14"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323850 w 495300"/>
              <a:gd name="connsiteY11" fmla="*/ 133350 h 1828800"/>
              <a:gd name="connsiteX12" fmla="*/ 190500 w 495300"/>
              <a:gd name="connsiteY12" fmla="*/ 0 h 1828800"/>
              <a:gd name="connsiteX13" fmla="*/ 57150 w 495300"/>
              <a:gd name="connsiteY13"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323850 w 495300"/>
              <a:gd name="connsiteY10" fmla="*/ 180975 h 1828800"/>
              <a:gd name="connsiteX11" fmla="*/ 190500 w 495300"/>
              <a:gd name="connsiteY11" fmla="*/ 0 h 1828800"/>
              <a:gd name="connsiteX12" fmla="*/ 57150 w 495300"/>
              <a:gd name="connsiteY12" fmla="*/ 180975 h 1828800"/>
              <a:gd name="connsiteX0" fmla="*/ 57150 w 495300"/>
              <a:gd name="connsiteY0" fmla="*/ 180975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190500 w 495300"/>
              <a:gd name="connsiteY10" fmla="*/ 0 h 1828800"/>
              <a:gd name="connsiteX11" fmla="*/ 57150 w 495300"/>
              <a:gd name="connsiteY11" fmla="*/ 180975 h 1828800"/>
              <a:gd name="connsiteX0" fmla="*/ 190500 w 495300"/>
              <a:gd name="connsiteY0" fmla="*/ 0 h 1828800"/>
              <a:gd name="connsiteX1" fmla="*/ 28575 w 495300"/>
              <a:gd name="connsiteY1" fmla="*/ 381000 h 1828800"/>
              <a:gd name="connsiteX2" fmla="*/ 0 w 495300"/>
              <a:gd name="connsiteY2" fmla="*/ 561975 h 1828800"/>
              <a:gd name="connsiteX3" fmla="*/ 76200 w 495300"/>
              <a:gd name="connsiteY3" fmla="*/ 1257300 h 1828800"/>
              <a:gd name="connsiteX4" fmla="*/ 190500 w 495300"/>
              <a:gd name="connsiteY4" fmla="*/ 1562100 h 1828800"/>
              <a:gd name="connsiteX5" fmla="*/ 495300 w 495300"/>
              <a:gd name="connsiteY5" fmla="*/ 1828800 h 1828800"/>
              <a:gd name="connsiteX6" fmla="*/ 276225 w 495300"/>
              <a:gd name="connsiteY6" fmla="*/ 1095375 h 1828800"/>
              <a:gd name="connsiteX7" fmla="*/ 304800 w 495300"/>
              <a:gd name="connsiteY7" fmla="*/ 647700 h 1828800"/>
              <a:gd name="connsiteX8" fmla="*/ 323850 w 495300"/>
              <a:gd name="connsiteY8" fmla="*/ 361950 h 1828800"/>
              <a:gd name="connsiteX9" fmla="*/ 323850 w 495300"/>
              <a:gd name="connsiteY9" fmla="*/ 276225 h 1828800"/>
              <a:gd name="connsiteX10" fmla="*/ 190500 w 495300"/>
              <a:gd name="connsiteY10"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323850 w 495300"/>
              <a:gd name="connsiteY7" fmla="*/ 361950 h 1828800"/>
              <a:gd name="connsiteX8" fmla="*/ 323850 w 495300"/>
              <a:gd name="connsiteY8" fmla="*/ 276225 h 1828800"/>
              <a:gd name="connsiteX9" fmla="*/ 190500 w 495300"/>
              <a:gd name="connsiteY9"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323850 w 495300"/>
              <a:gd name="connsiteY7" fmla="*/ 276225 h 1828800"/>
              <a:gd name="connsiteX8" fmla="*/ 190500 w 495300"/>
              <a:gd name="connsiteY8" fmla="*/ 0 h 1828800"/>
              <a:gd name="connsiteX0" fmla="*/ 190500 w 495300"/>
              <a:gd name="connsiteY0" fmla="*/ 0 h 1828800"/>
              <a:gd name="connsiteX1" fmla="*/ 0 w 495300"/>
              <a:gd name="connsiteY1" fmla="*/ 561975 h 1828800"/>
              <a:gd name="connsiteX2" fmla="*/ 76200 w 495300"/>
              <a:gd name="connsiteY2" fmla="*/ 1257300 h 1828800"/>
              <a:gd name="connsiteX3" fmla="*/ 190500 w 495300"/>
              <a:gd name="connsiteY3" fmla="*/ 1562100 h 1828800"/>
              <a:gd name="connsiteX4" fmla="*/ 495300 w 495300"/>
              <a:gd name="connsiteY4" fmla="*/ 1828800 h 1828800"/>
              <a:gd name="connsiteX5" fmla="*/ 276225 w 495300"/>
              <a:gd name="connsiteY5" fmla="*/ 1095375 h 1828800"/>
              <a:gd name="connsiteX6" fmla="*/ 304800 w 495300"/>
              <a:gd name="connsiteY6" fmla="*/ 647700 h 1828800"/>
              <a:gd name="connsiteX7" fmla="*/ 190500 w 495300"/>
              <a:gd name="connsiteY7" fmla="*/ 0 h 1828800"/>
              <a:gd name="connsiteX0" fmla="*/ 190500 w 495300"/>
              <a:gd name="connsiteY0" fmla="*/ 0 h 1828800"/>
              <a:gd name="connsiteX1" fmla="*/ 0 w 495300"/>
              <a:gd name="connsiteY1" fmla="*/ 561975 h 1828800"/>
              <a:gd name="connsiteX2" fmla="*/ 190500 w 495300"/>
              <a:gd name="connsiteY2" fmla="*/ 1562100 h 1828800"/>
              <a:gd name="connsiteX3" fmla="*/ 495300 w 495300"/>
              <a:gd name="connsiteY3" fmla="*/ 1828800 h 1828800"/>
              <a:gd name="connsiteX4" fmla="*/ 276225 w 495300"/>
              <a:gd name="connsiteY4" fmla="*/ 1095375 h 1828800"/>
              <a:gd name="connsiteX5" fmla="*/ 304800 w 495300"/>
              <a:gd name="connsiteY5" fmla="*/ 647700 h 1828800"/>
              <a:gd name="connsiteX6" fmla="*/ 190500 w 495300"/>
              <a:gd name="connsiteY6" fmla="*/ 0 h 1828800"/>
              <a:gd name="connsiteX0" fmla="*/ 190500 w 495300"/>
              <a:gd name="connsiteY0" fmla="*/ 0 h 1828800"/>
              <a:gd name="connsiteX1" fmla="*/ 0 w 495300"/>
              <a:gd name="connsiteY1" fmla="*/ 561975 h 1828800"/>
              <a:gd name="connsiteX2" fmla="*/ 495300 w 495300"/>
              <a:gd name="connsiteY2" fmla="*/ 1828800 h 1828800"/>
              <a:gd name="connsiteX3" fmla="*/ 276225 w 495300"/>
              <a:gd name="connsiteY3" fmla="*/ 1095375 h 1828800"/>
              <a:gd name="connsiteX4" fmla="*/ 304800 w 495300"/>
              <a:gd name="connsiteY4" fmla="*/ 647700 h 1828800"/>
              <a:gd name="connsiteX5" fmla="*/ 190500 w 495300"/>
              <a:gd name="connsiteY5"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304800 w 495300"/>
              <a:gd name="connsiteY4" fmla="*/ 647700 h 1828800"/>
              <a:gd name="connsiteX5" fmla="*/ 190500 w 495300"/>
              <a:gd name="connsiteY5"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190500 w 495300"/>
              <a:gd name="connsiteY4" fmla="*/ 0 h 1828800"/>
              <a:gd name="connsiteX0" fmla="*/ 190500 w 495300"/>
              <a:gd name="connsiteY0" fmla="*/ 0 h 1828800"/>
              <a:gd name="connsiteX1" fmla="*/ 0 w 495300"/>
              <a:gd name="connsiteY1" fmla="*/ 561975 h 1828800"/>
              <a:gd name="connsiteX2" fmla="*/ 495300 w 495300"/>
              <a:gd name="connsiteY2" fmla="*/ 1828800 h 1828800"/>
              <a:gd name="connsiteX3" fmla="*/ 428270 w 495300"/>
              <a:gd name="connsiteY3" fmla="*/ 966534 h 1828800"/>
              <a:gd name="connsiteX4" fmla="*/ 190500 w 495300"/>
              <a:gd name="connsiteY4" fmla="*/ 0 h 1828800"/>
              <a:gd name="connsiteX0" fmla="*/ 190500 w 495300"/>
              <a:gd name="connsiteY0" fmla="*/ 2113 h 1830913"/>
              <a:gd name="connsiteX1" fmla="*/ 0 w 495300"/>
              <a:gd name="connsiteY1" fmla="*/ 564088 h 1830913"/>
              <a:gd name="connsiteX2" fmla="*/ 495300 w 495300"/>
              <a:gd name="connsiteY2" fmla="*/ 1830913 h 1830913"/>
              <a:gd name="connsiteX3" fmla="*/ 428270 w 495300"/>
              <a:gd name="connsiteY3" fmla="*/ 968647 h 1830913"/>
              <a:gd name="connsiteX4" fmla="*/ 190500 w 495300"/>
              <a:gd name="connsiteY4" fmla="*/ 2113 h 1830913"/>
              <a:gd name="connsiteX0" fmla="*/ 191226 w 496026"/>
              <a:gd name="connsiteY0" fmla="*/ 3341 h 1832141"/>
              <a:gd name="connsiteX1" fmla="*/ 726 w 496026"/>
              <a:gd name="connsiteY1" fmla="*/ 565316 h 1832141"/>
              <a:gd name="connsiteX2" fmla="*/ 496026 w 496026"/>
              <a:gd name="connsiteY2" fmla="*/ 1832141 h 1832141"/>
              <a:gd name="connsiteX3" fmla="*/ 428996 w 496026"/>
              <a:gd name="connsiteY3" fmla="*/ 969875 h 1832141"/>
              <a:gd name="connsiteX4" fmla="*/ 191226 w 496026"/>
              <a:gd name="connsiteY4" fmla="*/ 3341 h 1832141"/>
              <a:gd name="connsiteX0" fmla="*/ 114536 w 419336"/>
              <a:gd name="connsiteY0" fmla="*/ 2729 h 1831529"/>
              <a:gd name="connsiteX1" fmla="*/ 5645 w 419336"/>
              <a:gd name="connsiteY1" fmla="*/ 628150 h 1831529"/>
              <a:gd name="connsiteX2" fmla="*/ 419336 w 419336"/>
              <a:gd name="connsiteY2" fmla="*/ 1831529 h 1831529"/>
              <a:gd name="connsiteX3" fmla="*/ 352306 w 419336"/>
              <a:gd name="connsiteY3" fmla="*/ 969263 h 1831529"/>
              <a:gd name="connsiteX4" fmla="*/ 114536 w 419336"/>
              <a:gd name="connsiteY4" fmla="*/ 2729 h 1831529"/>
              <a:gd name="connsiteX0" fmla="*/ 100269 w 424694"/>
              <a:gd name="connsiteY0" fmla="*/ 7065 h 1617416"/>
              <a:gd name="connsiteX1" fmla="*/ 11003 w 424694"/>
              <a:gd name="connsiteY1" fmla="*/ 414037 h 1617416"/>
              <a:gd name="connsiteX2" fmla="*/ 424694 w 424694"/>
              <a:gd name="connsiteY2" fmla="*/ 1617416 h 1617416"/>
              <a:gd name="connsiteX3" fmla="*/ 357664 w 424694"/>
              <a:gd name="connsiteY3" fmla="*/ 755150 h 1617416"/>
              <a:gd name="connsiteX4" fmla="*/ 100269 w 424694"/>
              <a:gd name="connsiteY4" fmla="*/ 7065 h 1617416"/>
              <a:gd name="connsiteX0" fmla="*/ 91175 w 415600"/>
              <a:gd name="connsiteY0" fmla="*/ 0 h 1610351"/>
              <a:gd name="connsiteX1" fmla="*/ 1909 w 415600"/>
              <a:gd name="connsiteY1" fmla="*/ 406972 h 1610351"/>
              <a:gd name="connsiteX2" fmla="*/ 415600 w 415600"/>
              <a:gd name="connsiteY2" fmla="*/ 1610351 h 1610351"/>
              <a:gd name="connsiteX3" fmla="*/ 348570 w 415600"/>
              <a:gd name="connsiteY3" fmla="*/ 748085 h 1610351"/>
              <a:gd name="connsiteX4" fmla="*/ 91175 w 415600"/>
              <a:gd name="connsiteY4" fmla="*/ 0 h 1610351"/>
              <a:gd name="connsiteX0" fmla="*/ 89266 w 413691"/>
              <a:gd name="connsiteY0" fmla="*/ 0 h 1610351"/>
              <a:gd name="connsiteX1" fmla="*/ 0 w 413691"/>
              <a:gd name="connsiteY1" fmla="*/ 406972 h 1610351"/>
              <a:gd name="connsiteX2" fmla="*/ 413691 w 413691"/>
              <a:gd name="connsiteY2" fmla="*/ 1610351 h 1610351"/>
              <a:gd name="connsiteX3" fmla="*/ 346661 w 413691"/>
              <a:gd name="connsiteY3" fmla="*/ 748085 h 1610351"/>
              <a:gd name="connsiteX4" fmla="*/ 89266 w 413691"/>
              <a:gd name="connsiteY4" fmla="*/ 0 h 1610351"/>
              <a:gd name="connsiteX0" fmla="*/ 0 w 339653"/>
              <a:gd name="connsiteY0" fmla="*/ 0 h 1624750"/>
              <a:gd name="connsiteX1" fmla="*/ 324425 w 339653"/>
              <a:gd name="connsiteY1" fmla="*/ 1610351 h 1624750"/>
              <a:gd name="connsiteX2" fmla="*/ 257395 w 339653"/>
              <a:gd name="connsiteY2" fmla="*/ 748085 h 1624750"/>
              <a:gd name="connsiteX3" fmla="*/ 0 w 339653"/>
              <a:gd name="connsiteY3" fmla="*/ 0 h 1624750"/>
              <a:gd name="connsiteX0" fmla="*/ 91914 w 431567"/>
              <a:gd name="connsiteY0" fmla="*/ 0 h 1624750"/>
              <a:gd name="connsiteX1" fmla="*/ 416339 w 431567"/>
              <a:gd name="connsiteY1" fmla="*/ 1610351 h 1624750"/>
              <a:gd name="connsiteX2" fmla="*/ 349309 w 431567"/>
              <a:gd name="connsiteY2" fmla="*/ 748085 h 1624750"/>
              <a:gd name="connsiteX3" fmla="*/ 91914 w 431567"/>
              <a:gd name="connsiteY3" fmla="*/ 0 h 1624750"/>
              <a:gd name="connsiteX0" fmla="*/ 139033 w 478686"/>
              <a:gd name="connsiteY0" fmla="*/ 0 h 1624750"/>
              <a:gd name="connsiteX1" fmla="*/ 463458 w 478686"/>
              <a:gd name="connsiteY1" fmla="*/ 1610351 h 1624750"/>
              <a:gd name="connsiteX2" fmla="*/ 396428 w 478686"/>
              <a:gd name="connsiteY2" fmla="*/ 748085 h 1624750"/>
              <a:gd name="connsiteX3" fmla="*/ 139033 w 478686"/>
              <a:gd name="connsiteY3" fmla="*/ 0 h 1624750"/>
              <a:gd name="connsiteX0" fmla="*/ 203828 w 463254"/>
              <a:gd name="connsiteY0" fmla="*/ 0 h 1644688"/>
              <a:gd name="connsiteX1" fmla="*/ 317853 w 463254"/>
              <a:gd name="connsiteY1" fmla="*/ 1630581 h 1644688"/>
              <a:gd name="connsiteX2" fmla="*/ 461223 w 463254"/>
              <a:gd name="connsiteY2" fmla="*/ 748085 h 1644688"/>
              <a:gd name="connsiteX3" fmla="*/ 203828 w 463254"/>
              <a:gd name="connsiteY3" fmla="*/ 0 h 1644688"/>
            </a:gdLst>
            <a:ahLst/>
            <a:cxnLst>
              <a:cxn ang="0">
                <a:pos x="connsiteX0" y="connsiteY0"/>
              </a:cxn>
              <a:cxn ang="0">
                <a:pos x="connsiteX1" y="connsiteY1"/>
              </a:cxn>
              <a:cxn ang="0">
                <a:pos x="connsiteX2" y="connsiteY2"/>
              </a:cxn>
              <a:cxn ang="0">
                <a:pos x="connsiteX3" y="connsiteY3"/>
              </a:cxn>
            </a:cxnLst>
            <a:rect l="l" t="t" r="r" b="b"/>
            <a:pathLst>
              <a:path w="463254" h="1644688">
                <a:moveTo>
                  <a:pt x="203828" y="0"/>
                </a:moveTo>
                <a:cubicBezTo>
                  <a:pt x="-112395" y="210837"/>
                  <a:pt x="-50206" y="1624172"/>
                  <a:pt x="317853" y="1630581"/>
                </a:cubicBezTo>
                <a:cubicBezTo>
                  <a:pt x="360752" y="1755262"/>
                  <a:pt x="480227" y="1019848"/>
                  <a:pt x="461223" y="748085"/>
                </a:cubicBezTo>
                <a:cubicBezTo>
                  <a:pt x="442219" y="476322"/>
                  <a:pt x="453463" y="123497"/>
                  <a:pt x="203828" y="0"/>
                </a:cubicBezTo>
                <a:close/>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TextBox 35">
            <a:extLst>
              <a:ext uri="{FF2B5EF4-FFF2-40B4-BE49-F238E27FC236}">
                <a16:creationId xmlns:a16="http://schemas.microsoft.com/office/drawing/2014/main" id="{E9709186-99EC-3C22-7747-503A3B13DCE4}"/>
              </a:ext>
            </a:extLst>
          </p:cNvPr>
          <p:cNvSpPr txBox="1"/>
          <p:nvPr/>
        </p:nvSpPr>
        <p:spPr>
          <a:xfrm rot="3376937">
            <a:off x="4679569" y="5009531"/>
            <a:ext cx="1672158" cy="216206"/>
          </a:xfrm>
          <a:prstGeom prst="rect">
            <a:avLst/>
          </a:prstGeom>
          <a:noFill/>
        </p:spPr>
        <p:txBody>
          <a:bodyPr wrap="none" rtlCol="0">
            <a:spAutoFit/>
          </a:bodyPr>
          <a:lstStyle/>
          <a:p>
            <a:r>
              <a:rPr lang="en-CA" sz="1100" dirty="0">
                <a:solidFill>
                  <a:srgbClr val="FF0000"/>
                </a:solidFill>
              </a:rPr>
              <a:t>Eastern limit of the foothills belt</a:t>
            </a:r>
          </a:p>
        </p:txBody>
      </p:sp>
      <p:sp>
        <p:nvSpPr>
          <p:cNvPr id="17" name="TextBox 16">
            <a:extLst>
              <a:ext uri="{FF2B5EF4-FFF2-40B4-BE49-F238E27FC236}">
                <a16:creationId xmlns:a16="http://schemas.microsoft.com/office/drawing/2014/main" id="{C5FF8B49-3551-57CF-158D-2067A0D7E907}"/>
              </a:ext>
            </a:extLst>
          </p:cNvPr>
          <p:cNvSpPr txBox="1"/>
          <p:nvPr/>
        </p:nvSpPr>
        <p:spPr>
          <a:xfrm>
            <a:off x="1397995" y="5873078"/>
            <a:ext cx="2500774" cy="646331"/>
          </a:xfrm>
          <a:prstGeom prst="rect">
            <a:avLst/>
          </a:prstGeom>
          <a:gradFill>
            <a:gsLst>
              <a:gs pos="0">
                <a:schemeClr val="accent1">
                  <a:lumMod val="5000"/>
                  <a:lumOff val="95000"/>
                </a:schemeClr>
              </a:gs>
              <a:gs pos="100000">
                <a:srgbClr val="92D050"/>
              </a:gs>
            </a:gsLst>
            <a:lin ang="5400000" scaled="1"/>
          </a:gradFill>
          <a:ln>
            <a:solidFill>
              <a:schemeClr val="accent1"/>
            </a:solidFill>
          </a:ln>
          <a:effectLst>
            <a:outerShdw blurRad="50800" dist="38100" dir="5400000" algn="t" rotWithShape="0">
              <a:prstClr val="black">
                <a:alpha val="40000"/>
              </a:prstClr>
            </a:outerShdw>
          </a:effectLst>
        </p:spPr>
        <p:txBody>
          <a:bodyPr wrap="square" rtlCol="0">
            <a:spAutoFit/>
          </a:bodyPr>
          <a:lstStyle>
            <a:defPPr>
              <a:defRPr lang="en-US"/>
            </a:defPPr>
            <a:lvl1pPr>
              <a:defRPr sz="1200" i="1"/>
            </a:lvl1pPr>
          </a:lstStyle>
          <a:p>
            <a:r>
              <a:rPr lang="en-US" dirty="0"/>
              <a:t>Light sweet oil Cretaceous structured reservoir, analogous to the prolific foothills Cardium Stolberg Field</a:t>
            </a:r>
            <a:endParaRPr lang="en-CA" dirty="0"/>
          </a:p>
        </p:txBody>
      </p:sp>
      <p:pic>
        <p:nvPicPr>
          <p:cNvPr id="22" name="Picture 21" descr="A picture containing graphics, graphic design, font, text&#10;&#10;Description automatically generated">
            <a:extLst>
              <a:ext uri="{FF2B5EF4-FFF2-40B4-BE49-F238E27FC236}">
                <a16:creationId xmlns:a16="http://schemas.microsoft.com/office/drawing/2014/main" id="{6EBC9F81-FB6D-0B6C-C100-4A6FB36E2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13" name="TextBox 12">
            <a:extLst>
              <a:ext uri="{FF2B5EF4-FFF2-40B4-BE49-F238E27FC236}">
                <a16:creationId xmlns:a16="http://schemas.microsoft.com/office/drawing/2014/main" id="{FCC721FC-88D1-877A-6EEB-74A5D13899F1}"/>
              </a:ext>
            </a:extLst>
          </p:cNvPr>
          <p:cNvSpPr txBox="1"/>
          <p:nvPr/>
        </p:nvSpPr>
        <p:spPr>
          <a:xfrm>
            <a:off x="280045" y="682570"/>
            <a:ext cx="8235305" cy="646331"/>
          </a:xfrm>
          <a:prstGeom prst="rect">
            <a:avLst/>
          </a:prstGeom>
          <a:noFill/>
        </p:spPr>
        <p:txBody>
          <a:bodyPr wrap="square" rtlCol="0">
            <a:spAutoFit/>
          </a:bodyPr>
          <a:lstStyle/>
          <a:p>
            <a:pPr algn="ctr">
              <a:spcAft>
                <a:spcPts val="500"/>
              </a:spcAft>
            </a:pPr>
            <a:r>
              <a:rPr lang="en-US" b="1" i="1" dirty="0">
                <a:solidFill>
                  <a:srgbClr val="1C386A"/>
                </a:solidFill>
              </a:rPr>
              <a:t>Tuktu owns ~</a:t>
            </a:r>
            <a:r>
              <a:rPr lang="en-US" b="1" i="1" u="sng" dirty="0">
                <a:solidFill>
                  <a:srgbClr val="1C386A"/>
                </a:solidFill>
              </a:rPr>
              <a:t>137 gross sections (126 net sections), </a:t>
            </a:r>
            <a:r>
              <a:rPr lang="en-US" b="1" i="1" dirty="0">
                <a:solidFill>
                  <a:srgbClr val="1C386A"/>
                </a:solidFill>
              </a:rPr>
              <a:t>mostly in light oil-prone reservoirs in the deep basin</a:t>
            </a:r>
            <a:endParaRPr lang="en-CA" b="1" i="1" baseline="30000" dirty="0">
              <a:solidFill>
                <a:srgbClr val="1C386A"/>
              </a:solidFill>
            </a:endParaRPr>
          </a:p>
        </p:txBody>
      </p:sp>
      <p:sp>
        <p:nvSpPr>
          <p:cNvPr id="14" name="Text Placeholder 2">
            <a:extLst>
              <a:ext uri="{FF2B5EF4-FFF2-40B4-BE49-F238E27FC236}">
                <a16:creationId xmlns:a16="http://schemas.microsoft.com/office/drawing/2014/main" id="{31643353-C9D4-91A4-A99B-005FE087A0DF}"/>
              </a:ext>
            </a:extLst>
          </p:cNvPr>
          <p:cNvSpPr txBox="1">
            <a:spLocks/>
          </p:cNvSpPr>
          <p:nvPr/>
        </p:nvSpPr>
        <p:spPr>
          <a:xfrm>
            <a:off x="181275" y="210075"/>
            <a:ext cx="987712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Assets positioned across 4 repeatable plays with 100+ Locations</a:t>
            </a:r>
          </a:p>
        </p:txBody>
      </p:sp>
      <p:sp>
        <p:nvSpPr>
          <p:cNvPr id="23" name="Rectangle 22">
            <a:extLst>
              <a:ext uri="{FF2B5EF4-FFF2-40B4-BE49-F238E27FC236}">
                <a16:creationId xmlns:a16="http://schemas.microsoft.com/office/drawing/2014/main" id="{919E57C6-35B1-A2F1-2E4F-384FB4BF1172}"/>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Slide Number Placeholder 1">
            <a:extLst>
              <a:ext uri="{FF2B5EF4-FFF2-40B4-BE49-F238E27FC236}">
                <a16:creationId xmlns:a16="http://schemas.microsoft.com/office/drawing/2014/main" id="{316DEDFF-35D5-FAAF-CB26-34EEEB028643}"/>
              </a:ext>
            </a:extLst>
          </p:cNvPr>
          <p:cNvSpPr>
            <a:spLocks noGrp="1"/>
          </p:cNvSpPr>
          <p:nvPr>
            <p:ph type="sldNum" sz="quarter" idx="12"/>
          </p:nvPr>
        </p:nvSpPr>
        <p:spPr>
          <a:xfrm>
            <a:off x="7746622" y="7167091"/>
            <a:ext cx="2263140" cy="402483"/>
          </a:xfrm>
        </p:spPr>
        <p:txBody>
          <a:bodyPr/>
          <a:lstStyle/>
          <a:p>
            <a:fld id="{53345608-4A28-4D52-8C69-3DAC933EBBD8}" type="slidenum">
              <a:rPr lang="en-CA" smtClean="0"/>
              <a:t>5</a:t>
            </a:fld>
            <a:endParaRPr lang="en-CA" dirty="0"/>
          </a:p>
        </p:txBody>
      </p:sp>
      <p:sp>
        <p:nvSpPr>
          <p:cNvPr id="5" name="Freeform 48">
            <a:extLst>
              <a:ext uri="{FF2B5EF4-FFF2-40B4-BE49-F238E27FC236}">
                <a16:creationId xmlns:a16="http://schemas.microsoft.com/office/drawing/2014/main" id="{51B48E7D-854B-DE4D-8D0A-CE57A01DD9FD}"/>
              </a:ext>
            </a:extLst>
          </p:cNvPr>
          <p:cNvSpPr>
            <a:spLocks/>
          </p:cNvSpPr>
          <p:nvPr/>
        </p:nvSpPr>
        <p:spPr bwMode="auto">
          <a:xfrm rot="20577984">
            <a:off x="127855" y="1841005"/>
            <a:ext cx="1506027" cy="2511118"/>
          </a:xfrm>
          <a:custGeom>
            <a:avLst/>
            <a:gdLst>
              <a:gd name="T0" fmla="*/ 1894430 w 296"/>
              <a:gd name="T1" fmla="*/ 709549 h 481"/>
              <a:gd name="T2" fmla="*/ 1929906 w 296"/>
              <a:gd name="T3" fmla="*/ 696648 h 481"/>
              <a:gd name="T4" fmla="*/ 1972478 w 296"/>
              <a:gd name="T5" fmla="*/ 683748 h 481"/>
              <a:gd name="T6" fmla="*/ 2022144 w 296"/>
              <a:gd name="T7" fmla="*/ 670847 h 481"/>
              <a:gd name="T8" fmla="*/ 2036335 w 296"/>
              <a:gd name="T9" fmla="*/ 664396 h 481"/>
              <a:gd name="T10" fmla="*/ 2100192 w 296"/>
              <a:gd name="T11" fmla="*/ 490234 h 481"/>
              <a:gd name="T12" fmla="*/ 2078906 w 296"/>
              <a:gd name="T13" fmla="*/ 483784 h 481"/>
              <a:gd name="T14" fmla="*/ 851429 w 296"/>
              <a:gd name="T15" fmla="*/ 6450 h 481"/>
              <a:gd name="T16" fmla="*/ 830143 w 296"/>
              <a:gd name="T17" fmla="*/ 0 h 481"/>
              <a:gd name="T18" fmla="*/ 823048 w 296"/>
              <a:gd name="T19" fmla="*/ 19351 h 481"/>
              <a:gd name="T20" fmla="*/ 702429 w 296"/>
              <a:gd name="T21" fmla="*/ 238667 h 481"/>
              <a:gd name="T22" fmla="*/ 688239 w 296"/>
              <a:gd name="T23" fmla="*/ 258018 h 481"/>
              <a:gd name="T24" fmla="*/ 588905 w 296"/>
              <a:gd name="T25" fmla="*/ 445081 h 481"/>
              <a:gd name="T26" fmla="*/ 439905 w 296"/>
              <a:gd name="T27" fmla="*/ 709549 h 481"/>
              <a:gd name="T28" fmla="*/ 170286 w 296"/>
              <a:gd name="T29" fmla="*/ 1186883 h 481"/>
              <a:gd name="T30" fmla="*/ 141905 w 296"/>
              <a:gd name="T31" fmla="*/ 1232036 h 481"/>
              <a:gd name="T32" fmla="*/ 35476 w 296"/>
              <a:gd name="T33" fmla="*/ 1515856 h 481"/>
              <a:gd name="T34" fmla="*/ 70952 w 296"/>
              <a:gd name="T35" fmla="*/ 1541657 h 481"/>
              <a:gd name="T36" fmla="*/ 99333 w 296"/>
              <a:gd name="T37" fmla="*/ 1554558 h 481"/>
              <a:gd name="T38" fmla="*/ 156095 w 296"/>
              <a:gd name="T39" fmla="*/ 1696468 h 481"/>
              <a:gd name="T40" fmla="*/ 163191 w 296"/>
              <a:gd name="T41" fmla="*/ 1715819 h 481"/>
              <a:gd name="T42" fmla="*/ 163191 w 296"/>
              <a:gd name="T43" fmla="*/ 1754522 h 481"/>
              <a:gd name="T44" fmla="*/ 163191 w 296"/>
              <a:gd name="T45" fmla="*/ 1806126 h 481"/>
              <a:gd name="T46" fmla="*/ 177381 w 296"/>
              <a:gd name="T47" fmla="*/ 1831928 h 481"/>
              <a:gd name="T48" fmla="*/ 205762 w 296"/>
              <a:gd name="T49" fmla="*/ 1851279 h 481"/>
              <a:gd name="T50" fmla="*/ 205762 w 296"/>
              <a:gd name="T51" fmla="*/ 1838378 h 481"/>
              <a:gd name="T52" fmla="*/ 234143 w 296"/>
              <a:gd name="T53" fmla="*/ 1851279 h 481"/>
              <a:gd name="T54" fmla="*/ 269619 w 296"/>
              <a:gd name="T55" fmla="*/ 1999639 h 481"/>
              <a:gd name="T56" fmla="*/ 269619 w 296"/>
              <a:gd name="T57" fmla="*/ 2012540 h 481"/>
              <a:gd name="T58" fmla="*/ 298000 w 296"/>
              <a:gd name="T59" fmla="*/ 2096396 h 481"/>
              <a:gd name="T60" fmla="*/ 333476 w 296"/>
              <a:gd name="T61" fmla="*/ 2148000 h 481"/>
              <a:gd name="T62" fmla="*/ 376048 w 296"/>
              <a:gd name="T63" fmla="*/ 2277009 h 481"/>
              <a:gd name="T64" fmla="*/ 383143 w 296"/>
              <a:gd name="T65" fmla="*/ 2309261 h 481"/>
              <a:gd name="T66" fmla="*/ 425715 w 296"/>
              <a:gd name="T67" fmla="*/ 2399567 h 481"/>
              <a:gd name="T68" fmla="*/ 461191 w 296"/>
              <a:gd name="T69" fmla="*/ 2451171 h 481"/>
              <a:gd name="T70" fmla="*/ 439905 w 296"/>
              <a:gd name="T71" fmla="*/ 2612432 h 481"/>
              <a:gd name="T72" fmla="*/ 432810 w 296"/>
              <a:gd name="T73" fmla="*/ 2651135 h 481"/>
              <a:gd name="T74" fmla="*/ 404429 w 296"/>
              <a:gd name="T75" fmla="*/ 2818846 h 481"/>
              <a:gd name="T76" fmla="*/ 425715 w 296"/>
              <a:gd name="T77" fmla="*/ 2863999 h 481"/>
              <a:gd name="T78" fmla="*/ 425715 w 296"/>
              <a:gd name="T79" fmla="*/ 2870450 h 481"/>
              <a:gd name="T80" fmla="*/ 432810 w 296"/>
              <a:gd name="T81" fmla="*/ 2876900 h 481"/>
              <a:gd name="T82" fmla="*/ 439905 w 296"/>
              <a:gd name="T83" fmla="*/ 2883351 h 481"/>
              <a:gd name="T84" fmla="*/ 1106858 w 296"/>
              <a:gd name="T85" fmla="*/ 3096216 h 481"/>
              <a:gd name="T86" fmla="*/ 1128144 w 296"/>
              <a:gd name="T87" fmla="*/ 3102666 h 481"/>
              <a:gd name="T88" fmla="*/ 2029240 w 296"/>
              <a:gd name="T89" fmla="*/ 683748 h 481"/>
              <a:gd name="T90" fmla="*/ 1986668 w 296"/>
              <a:gd name="T91" fmla="*/ 703099 h 481"/>
              <a:gd name="T92" fmla="*/ 1958287 w 296"/>
              <a:gd name="T93" fmla="*/ 709549 h 481"/>
              <a:gd name="T94" fmla="*/ 1929906 w 296"/>
              <a:gd name="T95" fmla="*/ 728901 h 481"/>
              <a:gd name="T96" fmla="*/ 1866049 w 296"/>
              <a:gd name="T97" fmla="*/ 767603 h 481"/>
              <a:gd name="T98" fmla="*/ 1851858 w 296"/>
              <a:gd name="T99" fmla="*/ 748252 h 481"/>
              <a:gd name="T100" fmla="*/ 1894430 w 296"/>
              <a:gd name="T101" fmla="*/ 709549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chemeClr val="tx1">
              <a:alpha val="16000"/>
            </a:schemeClr>
          </a:solidFill>
          <a:ln w="3175" cap="rnd">
            <a:solidFill>
              <a:schemeClr val="tx1"/>
            </a:solidFill>
            <a:prstDash val="solid"/>
            <a:round/>
            <a:headEnd/>
            <a:tailEnd/>
          </a:ln>
          <a:effectLst>
            <a:outerShdw blurRad="50800" dist="38100" dir="5400000" algn="t" rotWithShape="0">
              <a:prstClr val="black">
                <a:alpha val="40000"/>
              </a:prstClr>
            </a:outerShdw>
          </a:effectLst>
        </p:spPr>
        <p:txBody>
          <a:bodyPr lIns="34283" tIns="17142" rIns="34283" bIns="17142"/>
          <a:lstStyle/>
          <a:p>
            <a:pPr defTabSz="685205" eaLnBrk="0" fontAlgn="base" hangingPunct="0">
              <a:spcBef>
                <a:spcPct val="0"/>
              </a:spcBef>
              <a:spcAft>
                <a:spcPct val="0"/>
              </a:spcAft>
            </a:pPr>
            <a:endParaRPr lang="en-US" sz="1350" dirty="0">
              <a:solidFill>
                <a:srgbClr val="212121"/>
              </a:solidFill>
            </a:endParaRPr>
          </a:p>
        </p:txBody>
      </p:sp>
      <p:sp>
        <p:nvSpPr>
          <p:cNvPr id="3" name="Arrow: Right 2">
            <a:extLst>
              <a:ext uri="{FF2B5EF4-FFF2-40B4-BE49-F238E27FC236}">
                <a16:creationId xmlns:a16="http://schemas.microsoft.com/office/drawing/2014/main" id="{6775699D-3E5E-9ADE-0D66-867434E4E596}"/>
              </a:ext>
            </a:extLst>
          </p:cNvPr>
          <p:cNvSpPr/>
          <p:nvPr/>
        </p:nvSpPr>
        <p:spPr>
          <a:xfrm rot="11067805" flipV="1">
            <a:off x="3124085" y="2608977"/>
            <a:ext cx="978916" cy="124795"/>
          </a:xfrm>
          <a:prstGeom prst="rightArrow">
            <a:avLst/>
          </a:prstGeom>
          <a:gradFill flip="none" rotWithShape="1">
            <a:gsLst>
              <a:gs pos="0">
                <a:schemeClr val="accent6">
                  <a:lumMod val="75000"/>
                </a:schemeClr>
              </a:gs>
              <a:gs pos="100000">
                <a:schemeClr val="accent1">
                  <a:tint val="23500"/>
                  <a:satMod val="160000"/>
                </a:schemeClr>
              </a:gs>
            </a:gsLst>
            <a:path path="circle">
              <a:fillToRect l="50000" t="50000" r="50000" b="50000"/>
            </a:path>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Arrow: Right 30">
            <a:extLst>
              <a:ext uri="{FF2B5EF4-FFF2-40B4-BE49-F238E27FC236}">
                <a16:creationId xmlns:a16="http://schemas.microsoft.com/office/drawing/2014/main" id="{A4964574-DFC6-4F89-12B0-DAE655534AC6}"/>
              </a:ext>
            </a:extLst>
          </p:cNvPr>
          <p:cNvSpPr/>
          <p:nvPr/>
        </p:nvSpPr>
        <p:spPr>
          <a:xfrm rot="20891257" flipV="1">
            <a:off x="3926846" y="5841468"/>
            <a:ext cx="649697" cy="204702"/>
          </a:xfrm>
          <a:prstGeom prst="rightArrow">
            <a:avLst/>
          </a:prstGeom>
          <a:gradFill flip="none" rotWithShape="1">
            <a:gsLst>
              <a:gs pos="0">
                <a:schemeClr val="accent6">
                  <a:lumMod val="75000"/>
                </a:schemeClr>
              </a:gs>
              <a:gs pos="100000">
                <a:schemeClr val="accent1">
                  <a:tint val="23500"/>
                  <a:satMod val="160000"/>
                </a:schemeClr>
              </a:gs>
            </a:gsLst>
            <a:path path="circle">
              <a:fillToRect l="50000" t="50000" r="50000" b="50000"/>
            </a:path>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F74AE9C7-94B2-C364-7FB2-C3908721B756}"/>
              </a:ext>
            </a:extLst>
          </p:cNvPr>
          <p:cNvSpPr/>
          <p:nvPr/>
        </p:nvSpPr>
        <p:spPr>
          <a:xfrm>
            <a:off x="1890987" y="4619277"/>
            <a:ext cx="1317575" cy="86805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latin typeface="+mj-lt"/>
                <a:ea typeface="+mn-ea"/>
                <a:cs typeface="Arial" panose="020B0604020202020204" pitchFamily="34" charset="0"/>
              </a:rPr>
              <a:t>Legend</a:t>
            </a:r>
            <a:endParaRPr kumimoji="0" lang="en-US" sz="1100" b="0" i="0" u="sng"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37" name="TextBox 36">
            <a:extLst>
              <a:ext uri="{FF2B5EF4-FFF2-40B4-BE49-F238E27FC236}">
                <a16:creationId xmlns:a16="http://schemas.microsoft.com/office/drawing/2014/main" id="{A6509BA6-6BA8-6A9C-627D-17BA65E63637}"/>
              </a:ext>
            </a:extLst>
          </p:cNvPr>
          <p:cNvSpPr txBox="1"/>
          <p:nvPr/>
        </p:nvSpPr>
        <p:spPr>
          <a:xfrm>
            <a:off x="2310366" y="4805137"/>
            <a:ext cx="851799" cy="326243"/>
          </a:xfrm>
          <a:prstGeom prst="rect">
            <a:avLst/>
          </a:prstGeom>
          <a:noFill/>
        </p:spPr>
        <p:txBody>
          <a:bodyPr wrap="square" lIns="9144" tIns="9144" rIns="9144" bIns="9144" rtlCol="0">
            <a:spAutoFit/>
          </a:bodyPr>
          <a:lstStyle/>
          <a:p>
            <a:r>
              <a:rPr lang="en-US" sz="1000" dirty="0">
                <a:latin typeface="+mj-lt"/>
                <a:cs typeface="Arial" panose="020B0604020202020204" pitchFamily="34" charset="0"/>
              </a:rPr>
              <a:t>Eastern limit of Foothills</a:t>
            </a:r>
          </a:p>
        </p:txBody>
      </p:sp>
      <p:sp>
        <p:nvSpPr>
          <p:cNvPr id="50" name="TextBox 49">
            <a:extLst>
              <a:ext uri="{FF2B5EF4-FFF2-40B4-BE49-F238E27FC236}">
                <a16:creationId xmlns:a16="http://schemas.microsoft.com/office/drawing/2014/main" id="{4E6241A8-9285-C518-5C92-C09768EB3570}"/>
              </a:ext>
            </a:extLst>
          </p:cNvPr>
          <p:cNvSpPr txBox="1"/>
          <p:nvPr/>
        </p:nvSpPr>
        <p:spPr>
          <a:xfrm>
            <a:off x="2310367" y="5117115"/>
            <a:ext cx="986014" cy="172355"/>
          </a:xfrm>
          <a:prstGeom prst="rect">
            <a:avLst/>
          </a:prstGeom>
          <a:noFill/>
        </p:spPr>
        <p:txBody>
          <a:bodyPr wrap="square" lIns="9144" tIns="9144" rIns="9144" bIns="9144" rtlCol="0">
            <a:spAutoFit/>
          </a:bodyPr>
          <a:lstStyle/>
          <a:p>
            <a:r>
              <a:rPr lang="en-US" sz="1000" dirty="0" err="1">
                <a:latin typeface="+mj-lt"/>
                <a:cs typeface="Arial" panose="020B0604020202020204" pitchFamily="34" charset="0"/>
              </a:rPr>
              <a:t>Tuktu</a:t>
            </a:r>
            <a:r>
              <a:rPr lang="en-US" sz="1000" dirty="0">
                <a:latin typeface="+mj-lt"/>
                <a:cs typeface="Arial" panose="020B0604020202020204" pitchFamily="34" charset="0"/>
              </a:rPr>
              <a:t> Lands</a:t>
            </a:r>
          </a:p>
        </p:txBody>
      </p:sp>
      <p:sp>
        <p:nvSpPr>
          <p:cNvPr id="51" name="Star: 4 Points 50">
            <a:extLst>
              <a:ext uri="{FF2B5EF4-FFF2-40B4-BE49-F238E27FC236}">
                <a16:creationId xmlns:a16="http://schemas.microsoft.com/office/drawing/2014/main" id="{26BFBC26-8AB9-1FBC-CE96-9390042A1715}"/>
              </a:ext>
            </a:extLst>
          </p:cNvPr>
          <p:cNvSpPr/>
          <p:nvPr/>
        </p:nvSpPr>
        <p:spPr>
          <a:xfrm>
            <a:off x="7478357" y="2153841"/>
            <a:ext cx="282276" cy="308963"/>
          </a:xfrm>
          <a:prstGeom prst="star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reeform: Shape 1">
            <a:extLst>
              <a:ext uri="{FF2B5EF4-FFF2-40B4-BE49-F238E27FC236}">
                <a16:creationId xmlns:a16="http://schemas.microsoft.com/office/drawing/2014/main" id="{BD4F53D5-CF2F-CAF4-9CF1-98881F93CEEA}"/>
              </a:ext>
            </a:extLst>
          </p:cNvPr>
          <p:cNvSpPr/>
          <p:nvPr/>
        </p:nvSpPr>
        <p:spPr>
          <a:xfrm rot="21348960">
            <a:off x="305698" y="3042014"/>
            <a:ext cx="633599" cy="1267667"/>
          </a:xfrm>
          <a:custGeom>
            <a:avLst/>
            <a:gdLst>
              <a:gd name="connsiteX0" fmla="*/ 0 w 1019907"/>
              <a:gd name="connsiteY0" fmla="*/ 0 h 1740877"/>
              <a:gd name="connsiteX1" fmla="*/ 430823 w 1019907"/>
              <a:gd name="connsiteY1" fmla="*/ 395654 h 1740877"/>
              <a:gd name="connsiteX2" fmla="*/ 615461 w 1019907"/>
              <a:gd name="connsiteY2" fmla="*/ 852854 h 1740877"/>
              <a:gd name="connsiteX3" fmla="*/ 782515 w 1019907"/>
              <a:gd name="connsiteY3" fmla="*/ 1134207 h 1740877"/>
              <a:gd name="connsiteX4" fmla="*/ 844061 w 1019907"/>
              <a:gd name="connsiteY4" fmla="*/ 1345223 h 1740877"/>
              <a:gd name="connsiteX5" fmla="*/ 1019907 w 1019907"/>
              <a:gd name="connsiteY5" fmla="*/ 1740877 h 1740877"/>
              <a:gd name="connsiteX0" fmla="*/ 0 w 975945"/>
              <a:gd name="connsiteY0" fmla="*/ 0 h 1600200"/>
              <a:gd name="connsiteX1" fmla="*/ 430823 w 975945"/>
              <a:gd name="connsiteY1" fmla="*/ 395654 h 1600200"/>
              <a:gd name="connsiteX2" fmla="*/ 615461 w 975945"/>
              <a:gd name="connsiteY2" fmla="*/ 852854 h 1600200"/>
              <a:gd name="connsiteX3" fmla="*/ 782515 w 975945"/>
              <a:gd name="connsiteY3" fmla="*/ 1134207 h 1600200"/>
              <a:gd name="connsiteX4" fmla="*/ 844061 w 975945"/>
              <a:gd name="connsiteY4" fmla="*/ 1345223 h 1600200"/>
              <a:gd name="connsiteX5" fmla="*/ 975945 w 975945"/>
              <a:gd name="connsiteY5" fmla="*/ 16002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945" h="1600200">
                <a:moveTo>
                  <a:pt x="0" y="0"/>
                </a:moveTo>
                <a:lnTo>
                  <a:pt x="430823" y="395654"/>
                </a:lnTo>
                <a:lnTo>
                  <a:pt x="615461" y="852854"/>
                </a:lnTo>
                <a:lnTo>
                  <a:pt x="782515" y="1134207"/>
                </a:lnTo>
                <a:lnTo>
                  <a:pt x="844061" y="1345223"/>
                </a:lnTo>
                <a:cubicBezTo>
                  <a:pt x="902676" y="1477108"/>
                  <a:pt x="917330" y="1468315"/>
                  <a:pt x="975945" y="1600200"/>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a:extLst>
              <a:ext uri="{FF2B5EF4-FFF2-40B4-BE49-F238E27FC236}">
                <a16:creationId xmlns:a16="http://schemas.microsoft.com/office/drawing/2014/main" id="{04F82816-3B8D-3D8A-DEBA-FAA6D236BF62}"/>
              </a:ext>
            </a:extLst>
          </p:cNvPr>
          <p:cNvCxnSpPr>
            <a:cxnSpLocks/>
          </p:cNvCxnSpPr>
          <p:nvPr/>
        </p:nvCxnSpPr>
        <p:spPr>
          <a:xfrm>
            <a:off x="2073434" y="4791321"/>
            <a:ext cx="214920" cy="17179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F9C85CD-72CB-EF47-2D35-D5BA548A8834}"/>
              </a:ext>
            </a:extLst>
          </p:cNvPr>
          <p:cNvSpPr/>
          <p:nvPr/>
        </p:nvSpPr>
        <p:spPr>
          <a:xfrm>
            <a:off x="2073434" y="5131380"/>
            <a:ext cx="214920" cy="17179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42C3E145-4E0D-5DE9-DB62-7F5FEDCA57DA}"/>
              </a:ext>
            </a:extLst>
          </p:cNvPr>
          <p:cNvSpPr/>
          <p:nvPr/>
        </p:nvSpPr>
        <p:spPr>
          <a:xfrm>
            <a:off x="770562" y="3972162"/>
            <a:ext cx="318008" cy="3018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a:extLst>
              <a:ext uri="{FF2B5EF4-FFF2-40B4-BE49-F238E27FC236}">
                <a16:creationId xmlns:a16="http://schemas.microsoft.com/office/drawing/2014/main" id="{C54BD773-2D8E-04FF-6584-A2AC3226BF83}"/>
              </a:ext>
            </a:extLst>
          </p:cNvPr>
          <p:cNvSpPr txBox="1"/>
          <p:nvPr/>
        </p:nvSpPr>
        <p:spPr>
          <a:xfrm>
            <a:off x="444499" y="3017467"/>
            <a:ext cx="872739" cy="369332"/>
          </a:xfrm>
          <a:prstGeom prst="rect">
            <a:avLst/>
          </a:prstGeom>
          <a:noFill/>
        </p:spPr>
        <p:txBody>
          <a:bodyPr wrap="none" rtlCol="0">
            <a:spAutoFit/>
          </a:bodyPr>
          <a:lstStyle/>
          <a:p>
            <a:r>
              <a:rPr lang="en-CA" dirty="0"/>
              <a:t>Alberta</a:t>
            </a:r>
          </a:p>
        </p:txBody>
      </p:sp>
      <p:sp>
        <p:nvSpPr>
          <p:cNvPr id="30" name="TextBox 29">
            <a:extLst>
              <a:ext uri="{FF2B5EF4-FFF2-40B4-BE49-F238E27FC236}">
                <a16:creationId xmlns:a16="http://schemas.microsoft.com/office/drawing/2014/main" id="{8AC41A36-9616-5CF8-7F6D-68840F40B0BE}"/>
              </a:ext>
            </a:extLst>
          </p:cNvPr>
          <p:cNvSpPr txBox="1"/>
          <p:nvPr/>
        </p:nvSpPr>
        <p:spPr>
          <a:xfrm>
            <a:off x="8861977" y="3202133"/>
            <a:ext cx="871264" cy="276999"/>
          </a:xfrm>
          <a:prstGeom prst="rect">
            <a:avLst/>
          </a:prstGeom>
          <a:noFill/>
        </p:spPr>
        <p:txBody>
          <a:bodyPr wrap="none" rtlCol="0">
            <a:spAutoFit/>
          </a:bodyPr>
          <a:lstStyle/>
          <a:p>
            <a:r>
              <a:rPr lang="en-CA" sz="1200" b="1" dirty="0">
                <a:solidFill>
                  <a:schemeClr val="accent2">
                    <a:lumMod val="75000"/>
                  </a:schemeClr>
                </a:solidFill>
              </a:rPr>
              <a:t>Lethbridge</a:t>
            </a:r>
          </a:p>
        </p:txBody>
      </p:sp>
      <p:sp>
        <p:nvSpPr>
          <p:cNvPr id="33" name="TextBox 32">
            <a:extLst>
              <a:ext uri="{FF2B5EF4-FFF2-40B4-BE49-F238E27FC236}">
                <a16:creationId xmlns:a16="http://schemas.microsoft.com/office/drawing/2014/main" id="{7B510620-AF7F-D265-FA30-B33BE6567778}"/>
              </a:ext>
            </a:extLst>
          </p:cNvPr>
          <p:cNvSpPr txBox="1"/>
          <p:nvPr/>
        </p:nvSpPr>
        <p:spPr>
          <a:xfrm rot="19391056">
            <a:off x="5737687" y="3399955"/>
            <a:ext cx="584968" cy="276999"/>
          </a:xfrm>
          <a:prstGeom prst="rect">
            <a:avLst/>
          </a:prstGeom>
          <a:noFill/>
        </p:spPr>
        <p:txBody>
          <a:bodyPr wrap="none" rtlCol="0">
            <a:spAutoFit/>
          </a:bodyPr>
          <a:lstStyle/>
          <a:p>
            <a:r>
              <a:rPr lang="en-CA" sz="1200" b="1" dirty="0">
                <a:solidFill>
                  <a:schemeClr val="accent2">
                    <a:lumMod val="75000"/>
                  </a:schemeClr>
                </a:solidFill>
              </a:rPr>
              <a:t>Hwy 3</a:t>
            </a:r>
          </a:p>
        </p:txBody>
      </p:sp>
    </p:spTree>
    <p:extLst>
      <p:ext uri="{BB962C8B-B14F-4D97-AF65-F5344CB8AC3E}">
        <p14:creationId xmlns:p14="http://schemas.microsoft.com/office/powerpoint/2010/main" val="164447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D5B31-A558-507D-5D0B-00389A848FF8}"/>
              </a:ext>
            </a:extLst>
          </p:cNvPr>
          <p:cNvSpPr>
            <a:spLocks noGrp="1"/>
          </p:cNvSpPr>
          <p:nvPr>
            <p:ph type="sldNum" sz="quarter" idx="12"/>
          </p:nvPr>
        </p:nvSpPr>
        <p:spPr/>
        <p:txBody>
          <a:bodyPr/>
          <a:lstStyle/>
          <a:p>
            <a:fld id="{53345608-4A28-4D52-8C69-3DAC933EBBD8}" type="slidenum">
              <a:rPr lang="en-CA" smtClean="0"/>
              <a:t>6</a:t>
            </a:fld>
            <a:endParaRPr lang="en-CA" dirty="0"/>
          </a:p>
        </p:txBody>
      </p:sp>
      <p:pic>
        <p:nvPicPr>
          <p:cNvPr id="7" name="Picture 6" descr="A picture containing graphics, graphic design, font, text&#10;&#10;Description automatically generated">
            <a:extLst>
              <a:ext uri="{FF2B5EF4-FFF2-40B4-BE49-F238E27FC236}">
                <a16:creationId xmlns:a16="http://schemas.microsoft.com/office/drawing/2014/main" id="{55697CB2-3518-E501-12E3-4BF0EF9B6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8" name="Text Placeholder 2">
            <a:extLst>
              <a:ext uri="{FF2B5EF4-FFF2-40B4-BE49-F238E27FC236}">
                <a16:creationId xmlns:a16="http://schemas.microsoft.com/office/drawing/2014/main" id="{DFA21BEA-56F0-5837-0925-7D3C658ECC2A}"/>
              </a:ext>
            </a:extLst>
          </p:cNvPr>
          <p:cNvSpPr txBox="1">
            <a:spLocks/>
          </p:cNvSpPr>
          <p:nvPr/>
        </p:nvSpPr>
        <p:spPr>
          <a:xfrm>
            <a:off x="181275" y="210075"/>
            <a:ext cx="8259992"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1">
                    <a:lumMod val="75000"/>
                  </a:schemeClr>
                </a:solidFill>
              </a:rPr>
              <a:t>Liquids Weighted Corporate Production</a:t>
            </a:r>
          </a:p>
        </p:txBody>
      </p:sp>
      <p:sp>
        <p:nvSpPr>
          <p:cNvPr id="9" name="Rectangle 8">
            <a:extLst>
              <a:ext uri="{FF2B5EF4-FFF2-40B4-BE49-F238E27FC236}">
                <a16:creationId xmlns:a16="http://schemas.microsoft.com/office/drawing/2014/main" id="{C6851019-7914-D2F2-A26B-AD70450F54B9}"/>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4C4986C4-5B24-F1A9-17C6-83071F50856C}"/>
              </a:ext>
            </a:extLst>
          </p:cNvPr>
          <p:cNvSpPr txBox="1"/>
          <p:nvPr/>
        </p:nvSpPr>
        <p:spPr>
          <a:xfrm>
            <a:off x="377500" y="920930"/>
            <a:ext cx="9320802" cy="777136"/>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CA" sz="1400" u="sng" dirty="0"/>
              <a:t>Low decline </a:t>
            </a:r>
            <a:r>
              <a:rPr lang="en-CA" sz="1400" dirty="0"/>
              <a:t>sweet gas production, mostly through a 100% owned and operated sweet gas plant</a:t>
            </a:r>
            <a:endParaRPr lang="en-CA" sz="1400" b="1" baseline="30000" dirty="0"/>
          </a:p>
          <a:p>
            <a:pPr marL="285750" indent="-285750">
              <a:spcAft>
                <a:spcPts val="300"/>
              </a:spcAft>
              <a:buFont typeface="Arial" panose="020B0604020202020204" pitchFamily="34" charset="0"/>
              <a:buChar char="•"/>
            </a:pPr>
            <a:r>
              <a:rPr lang="en-CA" sz="1400" dirty="0"/>
              <a:t>Approximately 51% light oil production, with a future capital focus on liquids production in the deep basin and structured assets in the western part of Tuktu’s operational area.</a:t>
            </a:r>
          </a:p>
        </p:txBody>
      </p:sp>
      <p:sp>
        <p:nvSpPr>
          <p:cNvPr id="11" name="TextBox 10">
            <a:extLst>
              <a:ext uri="{FF2B5EF4-FFF2-40B4-BE49-F238E27FC236}">
                <a16:creationId xmlns:a16="http://schemas.microsoft.com/office/drawing/2014/main" id="{6074C145-56E4-4BF2-C5B4-0E6F2DAD8E75}"/>
              </a:ext>
            </a:extLst>
          </p:cNvPr>
          <p:cNvSpPr txBox="1"/>
          <p:nvPr/>
        </p:nvSpPr>
        <p:spPr>
          <a:xfrm>
            <a:off x="3652199" y="1885619"/>
            <a:ext cx="3405932" cy="615553"/>
          </a:xfrm>
          <a:prstGeom prst="rect">
            <a:avLst/>
          </a:prstGeom>
          <a:noFill/>
        </p:spPr>
        <p:txBody>
          <a:bodyPr wrap="none" rtlCol="0">
            <a:spAutoFit/>
          </a:bodyPr>
          <a:lstStyle/>
          <a:p>
            <a:r>
              <a:rPr lang="en-CA" b="1" dirty="0"/>
              <a:t>Daily Corporate Net Production</a:t>
            </a:r>
            <a:r>
              <a:rPr lang="en-CA" b="1" baseline="30000" dirty="0"/>
              <a:t>(1)</a:t>
            </a:r>
          </a:p>
          <a:p>
            <a:r>
              <a:rPr lang="en-CA" sz="1600" i="1" dirty="0"/>
              <a:t>(September 2024 to March 29 2025) </a:t>
            </a:r>
          </a:p>
        </p:txBody>
      </p:sp>
      <p:sp>
        <p:nvSpPr>
          <p:cNvPr id="12" name="TextBox 11">
            <a:extLst>
              <a:ext uri="{FF2B5EF4-FFF2-40B4-BE49-F238E27FC236}">
                <a16:creationId xmlns:a16="http://schemas.microsoft.com/office/drawing/2014/main" id="{B7144B08-BF7E-11FC-43CD-BC506CBA43D4}"/>
              </a:ext>
            </a:extLst>
          </p:cNvPr>
          <p:cNvSpPr txBox="1"/>
          <p:nvPr/>
        </p:nvSpPr>
        <p:spPr>
          <a:xfrm>
            <a:off x="76200" y="6538717"/>
            <a:ext cx="9923402" cy="200055"/>
          </a:xfrm>
          <a:prstGeom prst="rect">
            <a:avLst/>
          </a:prstGeom>
          <a:noFill/>
        </p:spPr>
        <p:txBody>
          <a:bodyPr wrap="square" rtlCol="0" anchor="b">
            <a:spAutoFit/>
          </a:bodyPr>
          <a:lstStyle/>
          <a:p>
            <a:pPr marL="228600" indent="-228600">
              <a:buAutoNum type="arabicParenBoth"/>
            </a:pPr>
            <a:r>
              <a:rPr lang="en-US" sz="700" b="0" i="0" u="none" strike="noStrike" baseline="0" dirty="0">
                <a:solidFill>
                  <a:schemeClr val="tx1">
                    <a:lumMod val="50000"/>
                    <a:lumOff val="50000"/>
                  </a:schemeClr>
                </a:solidFill>
              </a:rPr>
              <a:t>Variation in daily  oil production is related to obligatory or operational shut-ins of the vertical well in the  new middle Banff oil pool.</a:t>
            </a:r>
            <a:endParaRPr lang="en-CA" sz="700" i="1" dirty="0">
              <a:solidFill>
                <a:schemeClr val="tx1">
                  <a:lumMod val="50000"/>
                  <a:lumOff val="50000"/>
                </a:schemeClr>
              </a:solidFill>
            </a:endParaRPr>
          </a:p>
        </p:txBody>
      </p:sp>
      <p:graphicFrame>
        <p:nvGraphicFramePr>
          <p:cNvPr id="4" name="Chart 3">
            <a:extLst>
              <a:ext uri="{FF2B5EF4-FFF2-40B4-BE49-F238E27FC236}">
                <a16:creationId xmlns:a16="http://schemas.microsoft.com/office/drawing/2014/main" id="{7CCC4D8D-AFB2-5BF5-48ED-FAF3B03D0F44}"/>
              </a:ext>
            </a:extLst>
          </p:cNvPr>
          <p:cNvGraphicFramePr>
            <a:graphicFrameLocks/>
          </p:cNvGraphicFramePr>
          <p:nvPr>
            <p:extLst>
              <p:ext uri="{D42A27DB-BD31-4B8C-83A1-F6EECF244321}">
                <p14:modId xmlns:p14="http://schemas.microsoft.com/office/powerpoint/2010/main" val="1647142262"/>
              </p:ext>
            </p:extLst>
          </p:nvPr>
        </p:nvGraphicFramePr>
        <p:xfrm>
          <a:off x="119437" y="2587624"/>
          <a:ext cx="9880165" cy="3810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896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93123665-920C-4391-BA05-50CADE81D7B7}"/>
              </a:ext>
            </a:extLst>
          </p:cNvPr>
          <p:cNvGraphicFramePr>
            <a:graphicFrameLocks/>
          </p:cNvGraphicFramePr>
          <p:nvPr>
            <p:extLst>
              <p:ext uri="{D42A27DB-BD31-4B8C-83A1-F6EECF244321}">
                <p14:modId xmlns:p14="http://schemas.microsoft.com/office/powerpoint/2010/main" val="3367762802"/>
              </p:ext>
            </p:extLst>
          </p:nvPr>
        </p:nvGraphicFramePr>
        <p:xfrm>
          <a:off x="181274" y="2042518"/>
          <a:ext cx="9742128" cy="433400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descr="A picture containing graphics, graphic design, font, text&#10;&#10;Description automatically generated">
            <a:extLst>
              <a:ext uri="{FF2B5EF4-FFF2-40B4-BE49-F238E27FC236}">
                <a16:creationId xmlns:a16="http://schemas.microsoft.com/office/drawing/2014/main" id="{2FE8D97F-EF12-350D-C89B-CA426EBE6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5" name="Text Placeholder 2">
            <a:extLst>
              <a:ext uri="{FF2B5EF4-FFF2-40B4-BE49-F238E27FC236}">
                <a16:creationId xmlns:a16="http://schemas.microsoft.com/office/drawing/2014/main" id="{A75A9C3D-9C57-45E4-7D72-D4EA1D4D2BEF}"/>
              </a:ext>
            </a:extLst>
          </p:cNvPr>
          <p:cNvSpPr txBox="1">
            <a:spLocks/>
          </p:cNvSpPr>
          <p:nvPr/>
        </p:nvSpPr>
        <p:spPr>
          <a:xfrm>
            <a:off x="181274" y="169542"/>
            <a:ext cx="8334076" cy="26661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Tuktu’s Deep Basin Oil Discovery – Penny Upper Banff</a:t>
            </a:r>
            <a:endParaRPr lang="en-US" sz="1200" i="1" dirty="0">
              <a:solidFill>
                <a:schemeClr val="accent5">
                  <a:lumMod val="75000"/>
                </a:schemeClr>
              </a:solidFill>
            </a:endParaRPr>
          </a:p>
        </p:txBody>
      </p:sp>
      <p:sp>
        <p:nvSpPr>
          <p:cNvPr id="6" name="Rectangle 5">
            <a:extLst>
              <a:ext uri="{FF2B5EF4-FFF2-40B4-BE49-F238E27FC236}">
                <a16:creationId xmlns:a16="http://schemas.microsoft.com/office/drawing/2014/main" id="{C9B352CA-1661-0DC3-B344-7DE69A1518DE}"/>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8FA7265C-8B4B-679E-F4A3-21D1DD63AFC1}"/>
              </a:ext>
            </a:extLst>
          </p:cNvPr>
          <p:cNvSpPr txBox="1"/>
          <p:nvPr/>
        </p:nvSpPr>
        <p:spPr>
          <a:xfrm>
            <a:off x="377242" y="703368"/>
            <a:ext cx="9320802" cy="1284967"/>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CA" sz="1400" dirty="0"/>
              <a:t>In June 2024, </a:t>
            </a:r>
            <a:r>
              <a:rPr lang="en-CA" sz="1400" dirty="0" err="1"/>
              <a:t>Tuktu</a:t>
            </a:r>
            <a:r>
              <a:rPr lang="en-CA" sz="1400" dirty="0"/>
              <a:t> stimulated a vertical well bore (25-ton slick water frac)</a:t>
            </a:r>
          </a:p>
          <a:p>
            <a:pPr marL="285750" indent="-285750">
              <a:spcAft>
                <a:spcPts val="300"/>
              </a:spcAft>
              <a:buFont typeface="Arial" panose="020B0604020202020204" pitchFamily="34" charset="0"/>
              <a:buChar char="•"/>
            </a:pPr>
            <a:r>
              <a:rPr lang="en-CA" sz="1400" dirty="0"/>
              <a:t>Well on production for 172 days (5.7 months), averaging </a:t>
            </a:r>
            <a:r>
              <a:rPr lang="en-CA" sz="1400" b="1" dirty="0"/>
              <a:t>386</a:t>
            </a:r>
            <a:r>
              <a:rPr lang="en-CA" sz="1400" dirty="0"/>
              <a:t> bbl/d of oil. (</a:t>
            </a:r>
            <a:r>
              <a:rPr lang="en-CA" sz="1400" b="1" dirty="0"/>
              <a:t>66 </a:t>
            </a:r>
            <a:r>
              <a:rPr lang="en-CA" sz="1400" b="1" dirty="0" err="1"/>
              <a:t>Mbbl</a:t>
            </a:r>
            <a:r>
              <a:rPr lang="en-CA" sz="1400" b="1" dirty="0"/>
              <a:t> produced over 172 days</a:t>
            </a:r>
            <a:r>
              <a:rPr lang="en-CA" sz="1400" dirty="0"/>
              <a:t>)</a:t>
            </a:r>
            <a:endParaRPr lang="en-CA" sz="1400" b="1" baseline="30000" dirty="0"/>
          </a:p>
          <a:p>
            <a:pPr marL="285750" indent="-285750">
              <a:spcAft>
                <a:spcPts val="300"/>
              </a:spcAft>
              <a:buFont typeface="Arial" panose="020B0604020202020204" pitchFamily="34" charset="0"/>
              <a:buChar char="•"/>
            </a:pPr>
            <a:r>
              <a:rPr lang="en-CA" sz="1400" dirty="0"/>
              <a:t>Gas is approximately 6% on a BOE basis; water production continues to be less than 1%.</a:t>
            </a:r>
          </a:p>
          <a:p>
            <a:pPr marL="285750" indent="-285750">
              <a:spcAft>
                <a:spcPts val="300"/>
              </a:spcAft>
              <a:buFont typeface="Arial" panose="020B0604020202020204" pitchFamily="34" charset="0"/>
              <a:buChar char="•"/>
            </a:pPr>
            <a:r>
              <a:rPr lang="en-CA" sz="1400" dirty="0"/>
              <a:t>Low decline and high volume implies a high permeable reservoir. Possible fracture permeability is related to regional fault sets which have been identified on 2D seismic profiles</a:t>
            </a:r>
          </a:p>
        </p:txBody>
      </p:sp>
      <p:sp>
        <p:nvSpPr>
          <p:cNvPr id="8" name="TextBox 7">
            <a:extLst>
              <a:ext uri="{FF2B5EF4-FFF2-40B4-BE49-F238E27FC236}">
                <a16:creationId xmlns:a16="http://schemas.microsoft.com/office/drawing/2014/main" id="{7179D5AD-7B96-D43F-A596-139FD0CB4A52}"/>
              </a:ext>
            </a:extLst>
          </p:cNvPr>
          <p:cNvSpPr txBox="1"/>
          <p:nvPr/>
        </p:nvSpPr>
        <p:spPr>
          <a:xfrm>
            <a:off x="0" y="7276620"/>
            <a:ext cx="9923402" cy="200055"/>
          </a:xfrm>
          <a:prstGeom prst="rect">
            <a:avLst/>
          </a:prstGeom>
          <a:noFill/>
        </p:spPr>
        <p:txBody>
          <a:bodyPr wrap="square" rtlCol="0" anchor="b">
            <a:spAutoFit/>
          </a:bodyPr>
          <a:lstStyle/>
          <a:p>
            <a:pPr marL="228600" indent="-228600">
              <a:buAutoNum type="arabicParenBoth"/>
            </a:pPr>
            <a:r>
              <a:rPr lang="en-US" sz="700" b="0" i="0" u="none" strike="noStrike" baseline="0" dirty="0">
                <a:solidFill>
                  <a:schemeClr val="tx1">
                    <a:lumMod val="50000"/>
                    <a:lumOff val="50000"/>
                  </a:schemeClr>
                </a:solidFill>
              </a:rPr>
              <a:t>Please see </a:t>
            </a:r>
            <a:r>
              <a:rPr lang="en-US" sz="700" b="0" i="1" u="none" strike="noStrike" baseline="0" dirty="0">
                <a:solidFill>
                  <a:schemeClr val="tx1">
                    <a:lumMod val="50000"/>
                    <a:lumOff val="50000"/>
                  </a:schemeClr>
                </a:solidFill>
              </a:rPr>
              <a:t>“Advisories – Oil and Gas Advisories – Initial Production Rates”.</a:t>
            </a:r>
            <a:r>
              <a:rPr lang="en-US" sz="700" i="1" dirty="0">
                <a:solidFill>
                  <a:schemeClr val="tx1">
                    <a:lumMod val="50000"/>
                    <a:lumOff val="50000"/>
                  </a:schemeClr>
                </a:solidFill>
              </a:rPr>
              <a:t> The 61 days of production data includes an initial 11 days of load fluid recovery. During this time, due to pump rate limitations  and load water recovery, oil rates were significantly lower.</a:t>
            </a:r>
          </a:p>
        </p:txBody>
      </p:sp>
      <p:sp>
        <p:nvSpPr>
          <p:cNvPr id="9" name="Slide Number Placeholder 1">
            <a:extLst>
              <a:ext uri="{FF2B5EF4-FFF2-40B4-BE49-F238E27FC236}">
                <a16:creationId xmlns:a16="http://schemas.microsoft.com/office/drawing/2014/main" id="{799AB5E7-95E2-600D-E98E-796D64EB928A}"/>
              </a:ext>
            </a:extLst>
          </p:cNvPr>
          <p:cNvSpPr txBox="1">
            <a:spLocks/>
          </p:cNvSpPr>
          <p:nvPr/>
        </p:nvSpPr>
        <p:spPr>
          <a:xfrm>
            <a:off x="7746622" y="7167091"/>
            <a:ext cx="2263140" cy="402483"/>
          </a:xfrm>
          <a:prstGeom prst="rect">
            <a:avLst/>
          </a:prstGeom>
        </p:spPr>
        <p:txBody>
          <a:bodyPr vert="horz" lIns="91440" tIns="45720" rIns="91440" bIns="45720" rtlCol="0" anchor="ctr"/>
          <a:lstStyle>
            <a:defPPr>
              <a:defRPr lang="en-US"/>
            </a:defPPr>
            <a:lvl1pPr marL="0" algn="r" defTabSz="457200" rtl="0" eaLnBrk="1" latinLnBrk="0" hangingPunct="1">
              <a:defRPr sz="13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3345608-4A28-4D52-8C69-3DAC933EBBD8}" type="slidenum">
              <a:rPr lang="en-CA" smtClean="0"/>
              <a:pPr/>
              <a:t>7</a:t>
            </a:fld>
            <a:endParaRPr lang="en-CA" dirty="0"/>
          </a:p>
        </p:txBody>
      </p:sp>
      <p:sp>
        <p:nvSpPr>
          <p:cNvPr id="17" name="TextBox 16">
            <a:extLst>
              <a:ext uri="{FF2B5EF4-FFF2-40B4-BE49-F238E27FC236}">
                <a16:creationId xmlns:a16="http://schemas.microsoft.com/office/drawing/2014/main" id="{ED7FB08A-EE21-8790-4D99-4A7848227140}"/>
              </a:ext>
            </a:extLst>
          </p:cNvPr>
          <p:cNvSpPr txBox="1"/>
          <p:nvPr/>
        </p:nvSpPr>
        <p:spPr>
          <a:xfrm>
            <a:off x="-320532" y="6569968"/>
            <a:ext cx="9337688" cy="230832"/>
          </a:xfrm>
          <a:prstGeom prst="rect">
            <a:avLst/>
          </a:prstGeom>
          <a:noFill/>
        </p:spPr>
        <p:txBody>
          <a:bodyPr wrap="square">
            <a:spAutoFit/>
          </a:bodyPr>
          <a:lstStyle/>
          <a:p>
            <a:pPr algn="ctr">
              <a:spcAft>
                <a:spcPts val="500"/>
              </a:spcAft>
            </a:pPr>
            <a:r>
              <a:rPr lang="en-CA" sz="900" i="1" dirty="0">
                <a:solidFill>
                  <a:srgbClr val="1C386A"/>
                </a:solidFill>
              </a:rPr>
              <a:t>1) Calendar days are shown; periodic well shut in related to nearby drilling, stimulation and regulatory requirements are not shown; well appears to be pump constrained </a:t>
            </a:r>
            <a:endParaRPr lang="en-CA" sz="900" i="1" baseline="30000" dirty="0">
              <a:solidFill>
                <a:srgbClr val="1C386A"/>
              </a:solidFill>
            </a:endParaRPr>
          </a:p>
        </p:txBody>
      </p:sp>
      <p:sp>
        <p:nvSpPr>
          <p:cNvPr id="19" name="TextBox 18">
            <a:extLst>
              <a:ext uri="{FF2B5EF4-FFF2-40B4-BE49-F238E27FC236}">
                <a16:creationId xmlns:a16="http://schemas.microsoft.com/office/drawing/2014/main" id="{B72EBFE5-7ACE-42A5-C3C3-042A6759D7B9}"/>
              </a:ext>
            </a:extLst>
          </p:cNvPr>
          <p:cNvSpPr txBox="1"/>
          <p:nvPr/>
        </p:nvSpPr>
        <p:spPr>
          <a:xfrm>
            <a:off x="4674413" y="6330672"/>
            <a:ext cx="709574" cy="230832"/>
          </a:xfrm>
          <a:prstGeom prst="rect">
            <a:avLst/>
          </a:prstGeom>
          <a:noFill/>
        </p:spPr>
        <p:txBody>
          <a:bodyPr wrap="square" rtlCol="0">
            <a:spAutoFit/>
          </a:bodyPr>
          <a:lstStyle/>
          <a:p>
            <a:pPr algn="ctr"/>
            <a:r>
              <a:rPr lang="en-US" sz="900" dirty="0">
                <a:solidFill>
                  <a:srgbClr val="646464"/>
                </a:solidFill>
              </a:rPr>
              <a:t>UWI</a:t>
            </a:r>
          </a:p>
        </p:txBody>
      </p:sp>
      <p:sp>
        <p:nvSpPr>
          <p:cNvPr id="10" name="TextBox 9">
            <a:extLst>
              <a:ext uri="{FF2B5EF4-FFF2-40B4-BE49-F238E27FC236}">
                <a16:creationId xmlns:a16="http://schemas.microsoft.com/office/drawing/2014/main" id="{8E0DE38D-A335-AEE0-872D-78F513E1F63A}"/>
              </a:ext>
            </a:extLst>
          </p:cNvPr>
          <p:cNvSpPr txBox="1"/>
          <p:nvPr/>
        </p:nvSpPr>
        <p:spPr>
          <a:xfrm>
            <a:off x="2963304" y="2168149"/>
            <a:ext cx="1961178" cy="369332"/>
          </a:xfrm>
          <a:prstGeom prst="rect">
            <a:avLst/>
          </a:prstGeom>
          <a:solidFill>
            <a:schemeClr val="bg1"/>
          </a:solidFill>
        </p:spPr>
        <p:txBody>
          <a:bodyPr wrap="none" rtlCol="0">
            <a:spAutoFit/>
          </a:bodyPr>
          <a:lstStyle/>
          <a:p>
            <a:r>
              <a:rPr lang="en-CA" b="1" dirty="0"/>
              <a:t>4-20 Production</a:t>
            </a:r>
            <a:r>
              <a:rPr lang="en-CA" b="1" baseline="30000" dirty="0"/>
              <a:t> (1)</a:t>
            </a:r>
          </a:p>
        </p:txBody>
      </p:sp>
    </p:spTree>
    <p:extLst>
      <p:ext uri="{BB962C8B-B14F-4D97-AF65-F5344CB8AC3E}">
        <p14:creationId xmlns:p14="http://schemas.microsoft.com/office/powerpoint/2010/main" val="2532646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46E191-8B6E-2478-C07C-D23674C76E97}"/>
              </a:ext>
            </a:extLst>
          </p:cNvPr>
          <p:cNvPicPr>
            <a:picLocks noChangeAspect="1"/>
          </p:cNvPicPr>
          <p:nvPr/>
        </p:nvPicPr>
        <p:blipFill>
          <a:blip r:embed="rId2"/>
          <a:stretch>
            <a:fillRect/>
          </a:stretch>
        </p:blipFill>
        <p:spPr>
          <a:xfrm>
            <a:off x="987982" y="2591971"/>
            <a:ext cx="5563046" cy="3518583"/>
          </a:xfrm>
          <a:prstGeom prst="rect">
            <a:avLst/>
          </a:prstGeom>
          <a:ln>
            <a:solidFill>
              <a:schemeClr val="tx1"/>
            </a:solidFill>
          </a:ln>
        </p:spPr>
      </p:pic>
      <p:sp>
        <p:nvSpPr>
          <p:cNvPr id="2" name="Slide Number Placeholder 1">
            <a:extLst>
              <a:ext uri="{FF2B5EF4-FFF2-40B4-BE49-F238E27FC236}">
                <a16:creationId xmlns:a16="http://schemas.microsoft.com/office/drawing/2014/main" id="{F62911C6-8AE7-703E-F9B5-A8E6882F7DF2}"/>
              </a:ext>
            </a:extLst>
          </p:cNvPr>
          <p:cNvSpPr>
            <a:spLocks noGrp="1"/>
          </p:cNvSpPr>
          <p:nvPr>
            <p:ph type="sldNum" sz="quarter" idx="12"/>
          </p:nvPr>
        </p:nvSpPr>
        <p:spPr/>
        <p:txBody>
          <a:bodyPr/>
          <a:lstStyle/>
          <a:p>
            <a:fld id="{53345608-4A28-4D52-8C69-3DAC933EBBD8}" type="slidenum">
              <a:rPr lang="en-CA" smtClean="0"/>
              <a:t>8</a:t>
            </a:fld>
            <a:endParaRPr lang="en-CA" dirty="0"/>
          </a:p>
        </p:txBody>
      </p:sp>
      <p:pic>
        <p:nvPicPr>
          <p:cNvPr id="3" name="Picture 2" descr="A picture containing graphics, graphic design, font, text&#10;&#10;Description automatically generated">
            <a:extLst>
              <a:ext uri="{FF2B5EF4-FFF2-40B4-BE49-F238E27FC236}">
                <a16:creationId xmlns:a16="http://schemas.microsoft.com/office/drawing/2014/main" id="{F3F2A5DE-AA27-199A-53B1-FEB00747D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4" name="Text Placeholder 2">
            <a:extLst>
              <a:ext uri="{FF2B5EF4-FFF2-40B4-BE49-F238E27FC236}">
                <a16:creationId xmlns:a16="http://schemas.microsoft.com/office/drawing/2014/main" id="{2A407A62-300A-098B-4A0A-F1A7E37220ED}"/>
              </a:ext>
            </a:extLst>
          </p:cNvPr>
          <p:cNvSpPr txBox="1">
            <a:spLocks/>
          </p:cNvSpPr>
          <p:nvPr/>
        </p:nvSpPr>
        <p:spPr>
          <a:xfrm>
            <a:off x="143732" y="276290"/>
            <a:ext cx="8334076" cy="26661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Penny Upper Banff – Play Summary</a:t>
            </a:r>
          </a:p>
        </p:txBody>
      </p:sp>
      <p:sp>
        <p:nvSpPr>
          <p:cNvPr id="5" name="Rectangle 4">
            <a:extLst>
              <a:ext uri="{FF2B5EF4-FFF2-40B4-BE49-F238E27FC236}">
                <a16:creationId xmlns:a16="http://schemas.microsoft.com/office/drawing/2014/main" id="{1BCA1007-CE4C-E545-600A-BA026294E911}"/>
              </a:ext>
            </a:extLst>
          </p:cNvPr>
          <p:cNvSpPr/>
          <p:nvPr/>
        </p:nvSpPr>
        <p:spPr>
          <a:xfrm>
            <a:off x="38658" y="706209"/>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D71FEE14-7E37-EA3D-FA2A-2639539ACD62}"/>
              </a:ext>
            </a:extLst>
          </p:cNvPr>
          <p:cNvSpPr txBox="1"/>
          <p:nvPr/>
        </p:nvSpPr>
        <p:spPr>
          <a:xfrm>
            <a:off x="0" y="6926907"/>
            <a:ext cx="9212580" cy="630942"/>
          </a:xfrm>
          <a:prstGeom prst="rect">
            <a:avLst/>
          </a:prstGeom>
          <a:noFill/>
        </p:spPr>
        <p:txBody>
          <a:bodyPr wrap="square" rtlCol="0" anchor="b">
            <a:spAutoFit/>
          </a:bodyPr>
          <a:lstStyle/>
          <a:p>
            <a:pPr marL="228600" indent="-228600">
              <a:buAutoNum type="arabicParenBoth"/>
            </a:pPr>
            <a:r>
              <a:rPr lang="en-US" sz="700" b="0" i="0" u="none" strike="noStrike" baseline="0" dirty="0">
                <a:solidFill>
                  <a:schemeClr val="tx1">
                    <a:lumMod val="50000"/>
                    <a:lumOff val="50000"/>
                  </a:schemeClr>
                </a:solidFill>
              </a:rPr>
              <a:t>Please see </a:t>
            </a:r>
            <a:r>
              <a:rPr lang="en-US" sz="700" b="0" i="1" u="none" strike="noStrike" baseline="0" dirty="0">
                <a:solidFill>
                  <a:schemeClr val="tx1">
                    <a:lumMod val="50000"/>
                    <a:lumOff val="50000"/>
                  </a:schemeClr>
                </a:solidFill>
              </a:rPr>
              <a:t>“Advisories – Oil and Gas Advisories – Drilling Locations”. </a:t>
            </a:r>
          </a:p>
          <a:p>
            <a:pPr marL="228600" indent="-228600">
              <a:buAutoNum type="arabicParenBoth"/>
            </a:pPr>
            <a:r>
              <a:rPr lang="en-US" sz="700" i="1" dirty="0">
                <a:solidFill>
                  <a:schemeClr val="tx1">
                    <a:lumMod val="50000"/>
                    <a:lumOff val="50000"/>
                  </a:schemeClr>
                </a:solidFill>
              </a:rPr>
              <a:t>Of the 70+ </a:t>
            </a:r>
            <a:r>
              <a:rPr lang="en-US" sz="700" b="0" i="1" u="none" strike="noStrike" baseline="0" dirty="0">
                <a:solidFill>
                  <a:schemeClr val="tx1">
                    <a:lumMod val="50000"/>
                    <a:lumOff val="50000"/>
                  </a:schemeClr>
                </a:solidFill>
              </a:rPr>
              <a:t>locations referenced on this slide, at least 6 locations are booked and the remainder are unbooked. </a:t>
            </a:r>
            <a:r>
              <a:rPr lang="en-US" sz="700" i="1" dirty="0">
                <a:solidFill>
                  <a:schemeClr val="tx1">
                    <a:lumMod val="50000"/>
                    <a:lumOff val="50000"/>
                  </a:schemeClr>
                </a:solidFill>
              </a:rPr>
              <a:t>For more information, please refer to “Advisories – Oil and Gas Advisories – Drilling Locations” and disclosure in respect of the Acquisition 3 Reserves Report. </a:t>
            </a:r>
          </a:p>
          <a:p>
            <a:pPr marL="228600" indent="-228600">
              <a:buAutoNum type="arabicParenBoth"/>
            </a:pPr>
            <a:r>
              <a:rPr lang="en-US" sz="700" i="1" dirty="0">
                <a:solidFill>
                  <a:schemeClr val="tx1">
                    <a:lumMod val="50000"/>
                    <a:lumOff val="50000"/>
                  </a:schemeClr>
                </a:solidFill>
              </a:rPr>
              <a:t>Of the 42 gross sections referenced, Tuktu acquired ~32 sections through past acquisitions and via earning in the farm-in agreement announced by the Company on July 17, 2024 (the “Farm-In Arrangement”); the remaining ~10 sections are unearned lands available for Tuktu pursuant to the Farm-In Arrangement. </a:t>
            </a:r>
            <a:endParaRPr lang="en-US" sz="700" dirty="0">
              <a:solidFill>
                <a:schemeClr val="tx1">
                  <a:lumMod val="50000"/>
                  <a:lumOff val="50000"/>
                </a:schemeClr>
              </a:solidFill>
            </a:endParaRPr>
          </a:p>
        </p:txBody>
      </p:sp>
      <p:sp>
        <p:nvSpPr>
          <p:cNvPr id="14" name="TextBox 13">
            <a:extLst>
              <a:ext uri="{FF2B5EF4-FFF2-40B4-BE49-F238E27FC236}">
                <a16:creationId xmlns:a16="http://schemas.microsoft.com/office/drawing/2014/main" id="{251F4B7B-0FFA-163F-06B9-A0706ABCAA26}"/>
              </a:ext>
            </a:extLst>
          </p:cNvPr>
          <p:cNvSpPr txBox="1"/>
          <p:nvPr/>
        </p:nvSpPr>
        <p:spPr>
          <a:xfrm>
            <a:off x="368799" y="900936"/>
            <a:ext cx="9320802" cy="769441"/>
          </a:xfrm>
          <a:prstGeom prst="rect">
            <a:avLst/>
          </a:prstGeom>
          <a:noFill/>
        </p:spPr>
        <p:txBody>
          <a:bodyPr wrap="square" rtlCol="0">
            <a:spAutoFit/>
          </a:bodyPr>
          <a:lstStyle/>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endParaRPr lang="en-CA" sz="1400" dirty="0"/>
          </a:p>
          <a:p>
            <a:pPr marL="285750" indent="-285750">
              <a:buFont typeface="Arial" panose="020B0604020202020204" pitchFamily="34" charset="0"/>
              <a:buChar char="•"/>
            </a:pPr>
            <a:endParaRPr lang="en-CA" sz="1400" dirty="0"/>
          </a:p>
        </p:txBody>
      </p:sp>
      <p:sp>
        <p:nvSpPr>
          <p:cNvPr id="17" name="TextBox 16">
            <a:extLst>
              <a:ext uri="{FF2B5EF4-FFF2-40B4-BE49-F238E27FC236}">
                <a16:creationId xmlns:a16="http://schemas.microsoft.com/office/drawing/2014/main" id="{CF67C4AB-F4D6-09EA-B5D5-76ED980E3440}"/>
              </a:ext>
            </a:extLst>
          </p:cNvPr>
          <p:cNvSpPr txBox="1"/>
          <p:nvPr/>
        </p:nvSpPr>
        <p:spPr>
          <a:xfrm>
            <a:off x="368799" y="924022"/>
            <a:ext cx="9320802" cy="1438855"/>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CA" sz="1600" dirty="0"/>
              <a:t>The area was originally drilled for the lower Banff and Big Valley zones, bypassing the Upper Banff</a:t>
            </a:r>
          </a:p>
          <a:p>
            <a:pPr marL="285750" indent="-285750">
              <a:spcAft>
                <a:spcPts val="300"/>
              </a:spcAft>
              <a:buFont typeface="Arial" panose="020B0604020202020204" pitchFamily="34" charset="0"/>
              <a:buChar char="•"/>
            </a:pPr>
            <a:r>
              <a:rPr lang="en-CA" sz="1600" dirty="0"/>
              <a:t>Based on 6 well intersections, Tuktu estimates an exploitable pool size of about 52 sections</a:t>
            </a:r>
          </a:p>
          <a:p>
            <a:pPr marL="285750" indent="-285750">
              <a:spcAft>
                <a:spcPts val="300"/>
              </a:spcAft>
              <a:buFont typeface="Arial" panose="020B0604020202020204" pitchFamily="34" charset="0"/>
              <a:buChar char="•"/>
            </a:pPr>
            <a:r>
              <a:rPr lang="en-CA" sz="1600" dirty="0"/>
              <a:t>Currently Tuktu holds or has a farm-in option on ~42</a:t>
            </a:r>
            <a:r>
              <a:rPr lang="en-CA" sz="1600" baseline="30000" dirty="0"/>
              <a:t>(2)</a:t>
            </a:r>
            <a:r>
              <a:rPr lang="en-CA" sz="1600" dirty="0"/>
              <a:t> sections within the pool, on which we estimate at least 70 drilling locations </a:t>
            </a:r>
            <a:r>
              <a:rPr lang="en-CA" sz="1600" baseline="30000" dirty="0"/>
              <a:t>(1)</a:t>
            </a:r>
          </a:p>
          <a:p>
            <a:pPr marL="285750" indent="-285750">
              <a:spcAft>
                <a:spcPts val="300"/>
              </a:spcAft>
              <a:buFont typeface="Arial" panose="020B0604020202020204" pitchFamily="34" charset="0"/>
              <a:buChar char="•"/>
            </a:pPr>
            <a:r>
              <a:rPr lang="en-CA" sz="1600" dirty="0"/>
              <a:t>Future drilling plans include the drilling of a horizontal well offsetting the discovery well </a:t>
            </a:r>
          </a:p>
        </p:txBody>
      </p:sp>
      <p:sp>
        <p:nvSpPr>
          <p:cNvPr id="11" name="TextBox 10">
            <a:extLst>
              <a:ext uri="{FF2B5EF4-FFF2-40B4-BE49-F238E27FC236}">
                <a16:creationId xmlns:a16="http://schemas.microsoft.com/office/drawing/2014/main" id="{09FFF5E3-5112-FF5B-6BBA-15E7645F28E1}"/>
              </a:ext>
            </a:extLst>
          </p:cNvPr>
          <p:cNvSpPr txBox="1"/>
          <p:nvPr/>
        </p:nvSpPr>
        <p:spPr>
          <a:xfrm>
            <a:off x="1437486" y="6151760"/>
            <a:ext cx="3336802" cy="276999"/>
          </a:xfrm>
          <a:prstGeom prst="rect">
            <a:avLst/>
          </a:prstGeom>
          <a:noFill/>
        </p:spPr>
        <p:txBody>
          <a:bodyPr wrap="square" rtlCol="0">
            <a:spAutoFit/>
          </a:bodyPr>
          <a:lstStyle/>
          <a:p>
            <a:pPr algn="ctr">
              <a:spcAft>
                <a:spcPts val="500"/>
              </a:spcAft>
            </a:pPr>
            <a:r>
              <a:rPr lang="en-CA" sz="1200" i="1" dirty="0"/>
              <a:t>Exact land position held for competitive purposes</a:t>
            </a:r>
          </a:p>
        </p:txBody>
      </p:sp>
      <p:sp>
        <p:nvSpPr>
          <p:cNvPr id="16" name="TextBox 15">
            <a:extLst>
              <a:ext uri="{FF2B5EF4-FFF2-40B4-BE49-F238E27FC236}">
                <a16:creationId xmlns:a16="http://schemas.microsoft.com/office/drawing/2014/main" id="{E3DD36F8-588B-4DD6-9B43-414C0FD56280}"/>
              </a:ext>
            </a:extLst>
          </p:cNvPr>
          <p:cNvSpPr txBox="1"/>
          <p:nvPr/>
        </p:nvSpPr>
        <p:spPr>
          <a:xfrm>
            <a:off x="987982" y="6511170"/>
            <a:ext cx="1813740" cy="307777"/>
          </a:xfrm>
          <a:prstGeom prst="rect">
            <a:avLst/>
          </a:prstGeom>
          <a:noFill/>
          <a:ln w="12700">
            <a:solidFill>
              <a:srgbClr val="1C386A"/>
            </a:solidFill>
          </a:ln>
        </p:spPr>
        <p:txBody>
          <a:bodyPr wrap="square">
            <a:spAutoFit/>
          </a:bodyPr>
          <a:lstStyle/>
          <a:p>
            <a:r>
              <a:rPr lang="en-US" sz="1400" b="1" u="sng" dirty="0">
                <a:solidFill>
                  <a:srgbClr val="1C386A"/>
                </a:solidFill>
                <a:latin typeface="Calibri" panose="020F0502020204030204" pitchFamily="34" charset="0"/>
                <a:ea typeface="Calibri" panose="020F0502020204030204" pitchFamily="34" charset="0"/>
                <a:cs typeface="Calibri" panose="020F0502020204030204" pitchFamily="34" charset="0"/>
              </a:rPr>
              <a:t>Pool Size</a:t>
            </a:r>
            <a:r>
              <a:rPr lang="en-US" sz="1400" b="1" dirty="0">
                <a:solidFill>
                  <a:srgbClr val="1C386A"/>
                </a:solidFill>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101820"/>
                </a:solidFill>
                <a:latin typeface="Calibri" panose="020F0502020204030204" pitchFamily="34" charset="0"/>
                <a:ea typeface="Calibri" panose="020F0502020204030204" pitchFamily="34" charset="0"/>
                <a:cs typeface="Calibri" panose="020F0502020204030204" pitchFamily="34" charset="0"/>
              </a:rPr>
              <a:t>52 sections</a:t>
            </a:r>
            <a:endParaRPr lang="en-US" sz="1400" dirty="0"/>
          </a:p>
        </p:txBody>
      </p:sp>
      <p:sp>
        <p:nvSpPr>
          <p:cNvPr id="18" name="TextBox 17">
            <a:extLst>
              <a:ext uri="{FF2B5EF4-FFF2-40B4-BE49-F238E27FC236}">
                <a16:creationId xmlns:a16="http://schemas.microsoft.com/office/drawing/2014/main" id="{EB8A3590-5228-A475-C358-E837E6F9D2F5}"/>
              </a:ext>
            </a:extLst>
          </p:cNvPr>
          <p:cNvSpPr txBox="1"/>
          <p:nvPr/>
        </p:nvSpPr>
        <p:spPr>
          <a:xfrm>
            <a:off x="3061021" y="6511170"/>
            <a:ext cx="2894936" cy="307777"/>
          </a:xfrm>
          <a:prstGeom prst="rect">
            <a:avLst/>
          </a:prstGeom>
          <a:noFill/>
          <a:ln w="12700">
            <a:solidFill>
              <a:srgbClr val="1C386A"/>
            </a:solidFill>
          </a:ln>
        </p:spPr>
        <p:txBody>
          <a:bodyPr wrap="square">
            <a:spAutoFit/>
          </a:bodyPr>
          <a:lstStyle/>
          <a:p>
            <a:pPr algn="ctr"/>
            <a:r>
              <a:rPr lang="en-US" sz="1400" b="1" u="sng" dirty="0">
                <a:solidFill>
                  <a:srgbClr val="1C386A"/>
                </a:solidFill>
                <a:latin typeface="Calibri" panose="020F0502020204030204" pitchFamily="34" charset="0"/>
                <a:ea typeface="Calibri" panose="020F0502020204030204" pitchFamily="34" charset="0"/>
                <a:cs typeface="Calibri" panose="020F0502020204030204" pitchFamily="34" charset="0"/>
              </a:rPr>
              <a:t>Tuktu Land Position</a:t>
            </a:r>
            <a:r>
              <a:rPr lang="en-US" sz="1400" b="1" dirty="0">
                <a:solidFill>
                  <a:srgbClr val="1C386A"/>
                </a:solidFill>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101820"/>
                </a:solidFill>
                <a:latin typeface="Calibri" panose="020F0502020204030204" pitchFamily="34" charset="0"/>
                <a:ea typeface="Calibri" panose="020F0502020204030204" pitchFamily="34" charset="0"/>
                <a:cs typeface="Calibri" panose="020F0502020204030204" pitchFamily="34" charset="0"/>
              </a:rPr>
              <a:t>42 sections</a:t>
            </a:r>
            <a:r>
              <a:rPr lang="en-US" sz="1400" baseline="30000" dirty="0">
                <a:solidFill>
                  <a:srgbClr val="101820"/>
                </a:solidFill>
                <a:latin typeface="Calibri" panose="020F0502020204030204" pitchFamily="34" charset="0"/>
                <a:ea typeface="Calibri" panose="020F0502020204030204" pitchFamily="34" charset="0"/>
                <a:cs typeface="Calibri" panose="020F0502020204030204" pitchFamily="34" charset="0"/>
              </a:rPr>
              <a:t>(3)</a:t>
            </a:r>
            <a:endParaRPr lang="en-US" sz="1400" baseline="30000" dirty="0"/>
          </a:p>
        </p:txBody>
      </p:sp>
      <p:sp>
        <p:nvSpPr>
          <p:cNvPr id="19" name="TextBox 18">
            <a:extLst>
              <a:ext uri="{FF2B5EF4-FFF2-40B4-BE49-F238E27FC236}">
                <a16:creationId xmlns:a16="http://schemas.microsoft.com/office/drawing/2014/main" id="{04D187BD-E53C-163D-7739-5F96E02D92CE}"/>
              </a:ext>
            </a:extLst>
          </p:cNvPr>
          <p:cNvSpPr txBox="1"/>
          <p:nvPr/>
        </p:nvSpPr>
        <p:spPr>
          <a:xfrm>
            <a:off x="6073792" y="6511170"/>
            <a:ext cx="3478836" cy="307777"/>
          </a:xfrm>
          <a:prstGeom prst="rect">
            <a:avLst/>
          </a:prstGeom>
          <a:noFill/>
          <a:ln w="12700">
            <a:solidFill>
              <a:srgbClr val="1C386A"/>
            </a:solidFill>
          </a:ln>
        </p:spPr>
        <p:txBody>
          <a:bodyPr wrap="square">
            <a:spAutoFit/>
          </a:bodyPr>
          <a:lstStyle/>
          <a:p>
            <a:r>
              <a:rPr lang="en-US" sz="1400" b="1" u="sng" dirty="0">
                <a:solidFill>
                  <a:srgbClr val="1C386A"/>
                </a:solidFill>
                <a:latin typeface="Calibri" panose="020F0502020204030204" pitchFamily="34" charset="0"/>
                <a:ea typeface="Calibri" panose="020F0502020204030204" pitchFamily="34" charset="0"/>
                <a:cs typeface="Calibri" panose="020F0502020204030204" pitchFamily="34" charset="0"/>
              </a:rPr>
              <a:t>Estimated well locations</a:t>
            </a:r>
            <a:r>
              <a:rPr lang="en-US" sz="1400" b="1" dirty="0">
                <a:solidFill>
                  <a:srgbClr val="1C386A"/>
                </a:solidFill>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rPr>
              <a:t>70+ </a:t>
            </a:r>
            <a:r>
              <a:rPr lang="en-US" sz="1400" baseline="30000" dirty="0">
                <a:latin typeface="Calibri" panose="020F0502020204030204" pitchFamily="34" charset="0"/>
                <a:ea typeface="Calibri" panose="020F0502020204030204" pitchFamily="34" charset="0"/>
                <a:cs typeface="Calibri" panose="020F0502020204030204" pitchFamily="34" charset="0"/>
              </a:rPr>
              <a:t>(1)</a:t>
            </a:r>
            <a:endParaRPr lang="en-US" sz="1400" baseline="30000" dirty="0"/>
          </a:p>
        </p:txBody>
      </p:sp>
      <p:sp>
        <p:nvSpPr>
          <p:cNvPr id="21" name="TextBox 20">
            <a:extLst>
              <a:ext uri="{FF2B5EF4-FFF2-40B4-BE49-F238E27FC236}">
                <a16:creationId xmlns:a16="http://schemas.microsoft.com/office/drawing/2014/main" id="{17AF8C07-4866-6E92-57C1-A9A5364FDBE0}"/>
              </a:ext>
            </a:extLst>
          </p:cNvPr>
          <p:cNvSpPr txBox="1"/>
          <p:nvPr/>
        </p:nvSpPr>
        <p:spPr>
          <a:xfrm>
            <a:off x="7456330" y="2902674"/>
            <a:ext cx="2516822" cy="2308324"/>
          </a:xfrm>
          <a:prstGeom prst="rect">
            <a:avLst/>
          </a:prstGeom>
          <a:noFill/>
        </p:spPr>
        <p:txBody>
          <a:bodyPr wrap="square" rtlCol="0">
            <a:spAutoFit/>
          </a:bodyPr>
          <a:lstStyle/>
          <a:p>
            <a:r>
              <a:rPr lang="en-CA" sz="1200" dirty="0"/>
              <a:t>Tuktu Lands</a:t>
            </a:r>
          </a:p>
          <a:p>
            <a:endParaRPr lang="en-CA" sz="1200" dirty="0"/>
          </a:p>
          <a:p>
            <a:r>
              <a:rPr lang="en-CA" sz="1200" dirty="0"/>
              <a:t>Banff </a:t>
            </a:r>
            <a:r>
              <a:rPr lang="en-CA" sz="1200" dirty="0" err="1"/>
              <a:t>sst</a:t>
            </a:r>
            <a:r>
              <a:rPr lang="en-CA" sz="1200" dirty="0"/>
              <a:t> intersections</a:t>
            </a:r>
          </a:p>
          <a:p>
            <a:endParaRPr lang="en-CA" sz="1200" dirty="0"/>
          </a:p>
          <a:p>
            <a:r>
              <a:rPr lang="en-CA" sz="1200" dirty="0"/>
              <a:t>Producing Banff </a:t>
            </a:r>
            <a:r>
              <a:rPr lang="en-CA" sz="1200" dirty="0" err="1"/>
              <a:t>sst</a:t>
            </a:r>
            <a:r>
              <a:rPr lang="en-CA" sz="1200" dirty="0"/>
              <a:t> wells</a:t>
            </a:r>
          </a:p>
          <a:p>
            <a:endParaRPr lang="en-CA" sz="1200" dirty="0"/>
          </a:p>
          <a:p>
            <a:r>
              <a:rPr lang="en-CA" sz="1200" dirty="0"/>
              <a:t>Banff, </a:t>
            </a:r>
            <a:r>
              <a:rPr lang="en-CA" sz="1200" dirty="0" err="1"/>
              <a:t>Exshaw</a:t>
            </a:r>
            <a:r>
              <a:rPr lang="en-CA" sz="1200" dirty="0"/>
              <a:t>, Big Valley Production</a:t>
            </a:r>
          </a:p>
          <a:p>
            <a:endParaRPr lang="en-CA" sz="1200" dirty="0"/>
          </a:p>
          <a:p>
            <a:r>
              <a:rPr lang="en-CA" sz="1200" dirty="0"/>
              <a:t>Approximate Play outline</a:t>
            </a:r>
          </a:p>
          <a:p>
            <a:endParaRPr lang="en-CA" sz="1200" dirty="0"/>
          </a:p>
          <a:p>
            <a:r>
              <a:rPr lang="en-CA" sz="1200" dirty="0"/>
              <a:t>Basement-involved faults with multiple episodes of deformation</a:t>
            </a:r>
          </a:p>
        </p:txBody>
      </p:sp>
      <p:sp>
        <p:nvSpPr>
          <p:cNvPr id="22" name="Rectangle 21">
            <a:extLst>
              <a:ext uri="{FF2B5EF4-FFF2-40B4-BE49-F238E27FC236}">
                <a16:creationId xmlns:a16="http://schemas.microsoft.com/office/drawing/2014/main" id="{49347531-AFD8-93ED-3A03-418F6FD6896C}"/>
              </a:ext>
            </a:extLst>
          </p:cNvPr>
          <p:cNvSpPr/>
          <p:nvPr/>
        </p:nvSpPr>
        <p:spPr>
          <a:xfrm>
            <a:off x="7284720" y="2941320"/>
            <a:ext cx="205740" cy="24162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B2F43EE2-2828-635C-03EA-8D13CF905ED3}"/>
              </a:ext>
            </a:extLst>
          </p:cNvPr>
          <p:cNvSpPr/>
          <p:nvPr/>
        </p:nvSpPr>
        <p:spPr>
          <a:xfrm>
            <a:off x="4067190" y="3614315"/>
            <a:ext cx="85249" cy="8445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B5CDFD78-CD5A-66E3-5E2B-3597A6049123}"/>
              </a:ext>
            </a:extLst>
          </p:cNvPr>
          <p:cNvSpPr/>
          <p:nvPr/>
        </p:nvSpPr>
        <p:spPr>
          <a:xfrm>
            <a:off x="2600246" y="3698765"/>
            <a:ext cx="85249" cy="844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DE1AC810-B69E-ADC2-DCAA-8FD26042EC71}"/>
              </a:ext>
            </a:extLst>
          </p:cNvPr>
          <p:cNvSpPr/>
          <p:nvPr/>
        </p:nvSpPr>
        <p:spPr>
          <a:xfrm>
            <a:off x="7284720" y="3752825"/>
            <a:ext cx="85249" cy="844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a:extLst>
              <a:ext uri="{FF2B5EF4-FFF2-40B4-BE49-F238E27FC236}">
                <a16:creationId xmlns:a16="http://schemas.microsoft.com/office/drawing/2014/main" id="{1FB0CF81-BA38-F09E-7A5B-A80526CEB191}"/>
              </a:ext>
            </a:extLst>
          </p:cNvPr>
          <p:cNvSpPr/>
          <p:nvPr/>
        </p:nvSpPr>
        <p:spPr>
          <a:xfrm>
            <a:off x="3425774" y="3710600"/>
            <a:ext cx="85249" cy="8445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29796A73-F19F-31DC-AFDE-8B68AD5088B5}"/>
              </a:ext>
            </a:extLst>
          </p:cNvPr>
          <p:cNvSpPr/>
          <p:nvPr/>
        </p:nvSpPr>
        <p:spPr>
          <a:xfrm>
            <a:off x="2513885" y="3710600"/>
            <a:ext cx="85249" cy="8445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D3F949C9-7200-3E60-1DE8-C51DDE218306}"/>
              </a:ext>
            </a:extLst>
          </p:cNvPr>
          <p:cNvSpPr/>
          <p:nvPr/>
        </p:nvSpPr>
        <p:spPr>
          <a:xfrm>
            <a:off x="7284720" y="3399367"/>
            <a:ext cx="85249" cy="8445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Oval 32">
            <a:extLst>
              <a:ext uri="{FF2B5EF4-FFF2-40B4-BE49-F238E27FC236}">
                <a16:creationId xmlns:a16="http://schemas.microsoft.com/office/drawing/2014/main" id="{4981CF01-B15D-1A78-38B9-B42BA428EFBB}"/>
              </a:ext>
            </a:extLst>
          </p:cNvPr>
          <p:cNvSpPr/>
          <p:nvPr/>
        </p:nvSpPr>
        <p:spPr>
          <a:xfrm>
            <a:off x="7218680" y="4000722"/>
            <a:ext cx="237649" cy="241628"/>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eeform: Shape 34">
            <a:extLst>
              <a:ext uri="{FF2B5EF4-FFF2-40B4-BE49-F238E27FC236}">
                <a16:creationId xmlns:a16="http://schemas.microsoft.com/office/drawing/2014/main" id="{70D556EE-C91B-C2C7-5BF5-A23B10E32823}"/>
              </a:ext>
            </a:extLst>
          </p:cNvPr>
          <p:cNvSpPr/>
          <p:nvPr/>
        </p:nvSpPr>
        <p:spPr>
          <a:xfrm>
            <a:off x="7209466" y="4452991"/>
            <a:ext cx="256076" cy="139837"/>
          </a:xfrm>
          <a:custGeom>
            <a:avLst/>
            <a:gdLst>
              <a:gd name="connsiteX0" fmla="*/ 1476375 w 2259807"/>
              <a:gd name="connsiteY0" fmla="*/ 16668 h 850106"/>
              <a:gd name="connsiteX1" fmla="*/ 1314450 w 2259807"/>
              <a:gd name="connsiteY1" fmla="*/ 23812 h 850106"/>
              <a:gd name="connsiteX2" fmla="*/ 885825 w 2259807"/>
              <a:gd name="connsiteY2" fmla="*/ 176212 h 850106"/>
              <a:gd name="connsiteX3" fmla="*/ 621507 w 2259807"/>
              <a:gd name="connsiteY3" fmla="*/ 169068 h 850106"/>
              <a:gd name="connsiteX4" fmla="*/ 247650 w 2259807"/>
              <a:gd name="connsiteY4" fmla="*/ 90487 h 850106"/>
              <a:gd name="connsiteX5" fmla="*/ 116682 w 2259807"/>
              <a:gd name="connsiteY5" fmla="*/ 78581 h 850106"/>
              <a:gd name="connsiteX6" fmla="*/ 4763 w 2259807"/>
              <a:gd name="connsiteY6" fmla="*/ 154781 h 850106"/>
              <a:gd name="connsiteX7" fmla="*/ 0 w 2259807"/>
              <a:gd name="connsiteY7" fmla="*/ 240506 h 850106"/>
              <a:gd name="connsiteX8" fmla="*/ 2382 w 2259807"/>
              <a:gd name="connsiteY8" fmla="*/ 266700 h 850106"/>
              <a:gd name="connsiteX9" fmla="*/ 71438 w 2259807"/>
              <a:gd name="connsiteY9" fmla="*/ 364331 h 850106"/>
              <a:gd name="connsiteX10" fmla="*/ 95250 w 2259807"/>
              <a:gd name="connsiteY10" fmla="*/ 385762 h 850106"/>
              <a:gd name="connsiteX11" fmla="*/ 573882 w 2259807"/>
              <a:gd name="connsiteY11" fmla="*/ 604837 h 850106"/>
              <a:gd name="connsiteX12" fmla="*/ 1000125 w 2259807"/>
              <a:gd name="connsiteY12" fmla="*/ 800100 h 850106"/>
              <a:gd name="connsiteX13" fmla="*/ 1500188 w 2259807"/>
              <a:gd name="connsiteY13" fmla="*/ 850106 h 850106"/>
              <a:gd name="connsiteX14" fmla="*/ 1843088 w 2259807"/>
              <a:gd name="connsiteY14" fmla="*/ 826293 h 850106"/>
              <a:gd name="connsiteX15" fmla="*/ 2019300 w 2259807"/>
              <a:gd name="connsiteY15" fmla="*/ 690562 h 850106"/>
              <a:gd name="connsiteX16" fmla="*/ 2050257 w 2259807"/>
              <a:gd name="connsiteY16" fmla="*/ 545306 h 850106"/>
              <a:gd name="connsiteX17" fmla="*/ 2193132 w 2259807"/>
              <a:gd name="connsiteY17" fmla="*/ 366712 h 850106"/>
              <a:gd name="connsiteX18" fmla="*/ 2221707 w 2259807"/>
              <a:gd name="connsiteY18" fmla="*/ 345281 h 850106"/>
              <a:gd name="connsiteX19" fmla="*/ 2259807 w 2259807"/>
              <a:gd name="connsiteY19" fmla="*/ 240506 h 850106"/>
              <a:gd name="connsiteX20" fmla="*/ 2257425 w 2259807"/>
              <a:gd name="connsiteY20" fmla="*/ 202406 h 850106"/>
              <a:gd name="connsiteX21" fmla="*/ 2250282 w 2259807"/>
              <a:gd name="connsiteY21" fmla="*/ 180975 h 850106"/>
              <a:gd name="connsiteX22" fmla="*/ 2214563 w 2259807"/>
              <a:gd name="connsiteY22" fmla="*/ 116681 h 850106"/>
              <a:gd name="connsiteX23" fmla="*/ 2050257 w 2259807"/>
              <a:gd name="connsiteY23" fmla="*/ 33337 h 850106"/>
              <a:gd name="connsiteX24" fmla="*/ 1871663 w 2259807"/>
              <a:gd name="connsiteY24" fmla="*/ 0 h 850106"/>
              <a:gd name="connsiteX25" fmla="*/ 1476375 w 2259807"/>
              <a:gd name="connsiteY25" fmla="*/ 16668 h 8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59807" h="850106">
                <a:moveTo>
                  <a:pt x="1476375" y="16668"/>
                </a:moveTo>
                <a:lnTo>
                  <a:pt x="1314450" y="23812"/>
                </a:lnTo>
                <a:lnTo>
                  <a:pt x="885825" y="176212"/>
                </a:lnTo>
                <a:lnTo>
                  <a:pt x="621507" y="169068"/>
                </a:lnTo>
                <a:lnTo>
                  <a:pt x="247650" y="90487"/>
                </a:lnTo>
                <a:lnTo>
                  <a:pt x="116682" y="78581"/>
                </a:lnTo>
                <a:lnTo>
                  <a:pt x="4763" y="154781"/>
                </a:lnTo>
                <a:lnTo>
                  <a:pt x="0" y="240506"/>
                </a:lnTo>
                <a:lnTo>
                  <a:pt x="2382" y="266700"/>
                </a:lnTo>
                <a:lnTo>
                  <a:pt x="71438" y="364331"/>
                </a:lnTo>
                <a:lnTo>
                  <a:pt x="95250" y="385762"/>
                </a:lnTo>
                <a:lnTo>
                  <a:pt x="573882" y="604837"/>
                </a:lnTo>
                <a:lnTo>
                  <a:pt x="1000125" y="800100"/>
                </a:lnTo>
                <a:lnTo>
                  <a:pt x="1500188" y="850106"/>
                </a:lnTo>
                <a:lnTo>
                  <a:pt x="1843088" y="826293"/>
                </a:lnTo>
                <a:lnTo>
                  <a:pt x="2019300" y="690562"/>
                </a:lnTo>
                <a:lnTo>
                  <a:pt x="2050257" y="545306"/>
                </a:lnTo>
                <a:lnTo>
                  <a:pt x="2193132" y="366712"/>
                </a:lnTo>
                <a:cubicBezTo>
                  <a:pt x="2218783" y="348756"/>
                  <a:pt x="2210092" y="356893"/>
                  <a:pt x="2221707" y="345281"/>
                </a:cubicBezTo>
                <a:lnTo>
                  <a:pt x="2259807" y="240506"/>
                </a:lnTo>
                <a:cubicBezTo>
                  <a:pt x="2259013" y="227806"/>
                  <a:pt x="2259435" y="214971"/>
                  <a:pt x="2257425" y="202406"/>
                </a:cubicBezTo>
                <a:cubicBezTo>
                  <a:pt x="2256235" y="194971"/>
                  <a:pt x="2250282" y="180975"/>
                  <a:pt x="2250282" y="180975"/>
                </a:cubicBezTo>
                <a:lnTo>
                  <a:pt x="2214563" y="116681"/>
                </a:lnTo>
                <a:cubicBezTo>
                  <a:pt x="2094912" y="45461"/>
                  <a:pt x="2150931" y="70625"/>
                  <a:pt x="2050257" y="33337"/>
                </a:cubicBezTo>
                <a:lnTo>
                  <a:pt x="1871663" y="0"/>
                </a:lnTo>
                <a:lnTo>
                  <a:pt x="1476375" y="16668"/>
                </a:lnTo>
                <a:close/>
              </a:path>
            </a:pathLst>
          </a:custGeom>
          <a:pattFill prst="wdUpDiag">
            <a:fgClr>
              <a:srgbClr val="FFC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25071F16-DEA3-04B5-A8B3-BE35C2DA4541}"/>
              </a:ext>
            </a:extLst>
          </p:cNvPr>
          <p:cNvSpPr/>
          <p:nvPr/>
        </p:nvSpPr>
        <p:spPr>
          <a:xfrm>
            <a:off x="4109815" y="4171967"/>
            <a:ext cx="85249" cy="844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A16001A3-8192-FF5B-DAA1-7434538CE46C}"/>
              </a:ext>
            </a:extLst>
          </p:cNvPr>
          <p:cNvSpPr/>
          <p:nvPr/>
        </p:nvSpPr>
        <p:spPr>
          <a:xfrm>
            <a:off x="7103745" y="4905375"/>
            <a:ext cx="361797" cy="88069"/>
          </a:xfrm>
          <a:prstGeom prst="rect">
            <a:avLst/>
          </a:prstGeom>
          <a:gradFill flip="none" rotWithShape="1">
            <a:gsLst>
              <a:gs pos="0">
                <a:srgbClr val="C00000"/>
              </a:gs>
              <a:gs pos="100000">
                <a:schemeClr val="accent4">
                  <a:lumMod val="60000"/>
                  <a:lumOff val="4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24201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A711AE-5F87-44C1-B58F-C6A3E2F42E94}"/>
              </a:ext>
            </a:extLst>
          </p:cNvPr>
          <p:cNvSpPr txBox="1">
            <a:spLocks/>
          </p:cNvSpPr>
          <p:nvPr/>
        </p:nvSpPr>
        <p:spPr>
          <a:xfrm>
            <a:off x="181275" y="210075"/>
            <a:ext cx="7428565" cy="2070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chemeClr val="accent5">
                    <a:lumMod val="75000"/>
                  </a:schemeClr>
                </a:solidFill>
              </a:rPr>
              <a:t>Banff  Reservoir: current knowledge base</a:t>
            </a:r>
          </a:p>
        </p:txBody>
      </p:sp>
      <p:sp>
        <p:nvSpPr>
          <p:cNvPr id="4" name="Rectangle 3">
            <a:extLst>
              <a:ext uri="{FF2B5EF4-FFF2-40B4-BE49-F238E27FC236}">
                <a16:creationId xmlns:a16="http://schemas.microsoft.com/office/drawing/2014/main" id="{7F6654C2-1842-0397-44D0-87AD0FE31F4B}"/>
              </a:ext>
            </a:extLst>
          </p:cNvPr>
          <p:cNvSpPr/>
          <p:nvPr/>
        </p:nvSpPr>
        <p:spPr>
          <a:xfrm>
            <a:off x="76200" y="496077"/>
            <a:ext cx="8439150" cy="4571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225A679F-ED95-5C0E-A71E-46A8CB8E3184}"/>
              </a:ext>
            </a:extLst>
          </p:cNvPr>
          <p:cNvSpPr txBox="1"/>
          <p:nvPr/>
        </p:nvSpPr>
        <p:spPr>
          <a:xfrm>
            <a:off x="310474" y="941017"/>
            <a:ext cx="9437451" cy="1769715"/>
          </a:xfrm>
          <a:prstGeom prst="rect">
            <a:avLst/>
          </a:prstGeom>
          <a:noFill/>
        </p:spPr>
        <p:txBody>
          <a:bodyPr wrap="square">
            <a:spAutoFit/>
          </a:bodyPr>
          <a:lstStyle/>
          <a:p>
            <a:pPr>
              <a:spcAft>
                <a:spcPts val="600"/>
              </a:spcAft>
            </a:pPr>
            <a:r>
              <a:rPr lang="en-CA" sz="1400" b="1" dirty="0">
                <a:cs typeface="Arial" panose="020B0604020202020204" pitchFamily="34" charset="0"/>
              </a:rPr>
              <a:t>Current observations of the new  play</a:t>
            </a:r>
            <a:endParaRPr lang="en-CA" sz="1400" dirty="0">
              <a:cs typeface="Arial" panose="020B0604020202020204" pitchFamily="34" charset="0"/>
            </a:endParaRPr>
          </a:p>
          <a:p>
            <a:pPr marL="800100" lvl="1" indent="-342900">
              <a:spcAft>
                <a:spcPts val="600"/>
              </a:spcAft>
              <a:buFont typeface="+mj-lt"/>
              <a:buAutoNum type="arabicPeriod"/>
            </a:pPr>
            <a:r>
              <a:rPr lang="en-CA" sz="1400" dirty="0">
                <a:cs typeface="Arial" panose="020B0604020202020204" pitchFamily="34" charset="0"/>
              </a:rPr>
              <a:t>Best-in-class, vertical well, producing from a reservoir with exceptional permeability, but with limited porosity</a:t>
            </a:r>
          </a:p>
          <a:p>
            <a:pPr marL="800100" lvl="1" indent="-342900">
              <a:spcAft>
                <a:spcPts val="600"/>
              </a:spcAft>
              <a:buFont typeface="+mj-lt"/>
              <a:buAutoNum type="arabicPeriod"/>
            </a:pPr>
            <a:r>
              <a:rPr lang="en-CA" sz="1400" dirty="0">
                <a:cs typeface="Arial" panose="020B0604020202020204" pitchFamily="34" charset="0"/>
              </a:rPr>
              <a:t>Natural fracture sets akin to foothills type drilling likely to be controlling factors in well production capability</a:t>
            </a:r>
          </a:p>
          <a:p>
            <a:pPr marL="800100" lvl="1" indent="-342900">
              <a:spcAft>
                <a:spcPts val="600"/>
              </a:spcAft>
              <a:buFont typeface="+mj-lt"/>
              <a:buAutoNum type="arabicPeriod"/>
            </a:pPr>
            <a:r>
              <a:rPr lang="en-CA" sz="1400" dirty="0">
                <a:cs typeface="Arial" panose="020B0604020202020204" pitchFamily="34" charset="0"/>
              </a:rPr>
              <a:t>Critical fracture distributed to within 1.5 km of regional faults</a:t>
            </a:r>
          </a:p>
          <a:p>
            <a:pPr marL="800100" lvl="1" indent="-342900">
              <a:spcAft>
                <a:spcPts val="600"/>
              </a:spcAft>
              <a:buFont typeface="+mj-lt"/>
              <a:buAutoNum type="arabicPeriod"/>
            </a:pPr>
            <a:r>
              <a:rPr lang="en-CA" sz="1400" dirty="0">
                <a:cs typeface="Arial" panose="020B0604020202020204" pitchFamily="34" charset="0"/>
              </a:rPr>
              <a:t>Geosteering along fault sets involves similar technologies and skills as applied to foothills reservoirs </a:t>
            </a:r>
          </a:p>
          <a:p>
            <a:pPr marL="800100" lvl="1" indent="-342900">
              <a:spcAft>
                <a:spcPts val="600"/>
              </a:spcAft>
              <a:buFont typeface="+mj-lt"/>
              <a:buAutoNum type="arabicPeriod"/>
            </a:pPr>
            <a:r>
              <a:rPr lang="en-CA" sz="1400" dirty="0">
                <a:cs typeface="Arial" panose="020B0604020202020204" pitchFamily="34" charset="0"/>
              </a:rPr>
              <a:t>Widespread Banff reservoir, exploitable with unconventional completions technologies (cf. HZ well 1)</a:t>
            </a:r>
          </a:p>
        </p:txBody>
      </p:sp>
      <p:sp>
        <p:nvSpPr>
          <p:cNvPr id="6" name="Slide Number Placeholder 1">
            <a:extLst>
              <a:ext uri="{FF2B5EF4-FFF2-40B4-BE49-F238E27FC236}">
                <a16:creationId xmlns:a16="http://schemas.microsoft.com/office/drawing/2014/main" id="{8F68FC0D-CA49-0517-8A63-C1E80536C145}"/>
              </a:ext>
            </a:extLst>
          </p:cNvPr>
          <p:cNvSpPr txBox="1">
            <a:spLocks/>
          </p:cNvSpPr>
          <p:nvPr/>
        </p:nvSpPr>
        <p:spPr>
          <a:xfrm>
            <a:off x="7746622" y="7167091"/>
            <a:ext cx="2263140" cy="402483"/>
          </a:xfrm>
          <a:prstGeom prst="rect">
            <a:avLst/>
          </a:prstGeom>
        </p:spPr>
        <p:txBody>
          <a:bodyPr vert="horz" lIns="91440" tIns="45720" rIns="91440" bIns="45720" rtlCol="0" anchor="ctr"/>
          <a:lstStyle>
            <a:defPPr>
              <a:defRPr lang="en-US"/>
            </a:defPPr>
            <a:lvl1pPr marL="0" algn="r" defTabSz="457200" rtl="0" eaLnBrk="1" latinLnBrk="0" hangingPunct="1">
              <a:defRPr sz="13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3345608-4A28-4D52-8C69-3DAC933EBBD8}" type="slidenum">
              <a:rPr lang="en-CA" smtClean="0"/>
              <a:pPr/>
              <a:t>9</a:t>
            </a:fld>
            <a:endParaRPr lang="en-CA" dirty="0"/>
          </a:p>
        </p:txBody>
      </p:sp>
      <p:pic>
        <p:nvPicPr>
          <p:cNvPr id="8" name="Picture 7" descr="A picture containing graphics, graphic design, font, text&#10;&#10;Description automatically generated">
            <a:extLst>
              <a:ext uri="{FF2B5EF4-FFF2-40B4-BE49-F238E27FC236}">
                <a16:creationId xmlns:a16="http://schemas.microsoft.com/office/drawing/2014/main" id="{45452572-799B-71A1-67E5-4C5D481BD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1" y="69137"/>
            <a:ext cx="1122041" cy="711538"/>
          </a:xfrm>
          <a:prstGeom prst="rect">
            <a:avLst/>
          </a:prstGeom>
        </p:spPr>
      </p:pic>
      <p:sp>
        <p:nvSpPr>
          <p:cNvPr id="2" name="TextBox 1">
            <a:extLst>
              <a:ext uri="{FF2B5EF4-FFF2-40B4-BE49-F238E27FC236}">
                <a16:creationId xmlns:a16="http://schemas.microsoft.com/office/drawing/2014/main" id="{8DABE181-01C1-4E61-7705-2CC873F87B3E}"/>
              </a:ext>
            </a:extLst>
          </p:cNvPr>
          <p:cNvSpPr txBox="1"/>
          <p:nvPr/>
        </p:nvSpPr>
        <p:spPr>
          <a:xfrm>
            <a:off x="4863930" y="5558041"/>
            <a:ext cx="312906" cy="230832"/>
          </a:xfrm>
          <a:prstGeom prst="rect">
            <a:avLst/>
          </a:prstGeom>
          <a:noFill/>
        </p:spPr>
        <p:txBody>
          <a:bodyPr wrap="none" rtlCol="0">
            <a:spAutoFit/>
          </a:bodyPr>
          <a:lstStyle/>
          <a:p>
            <a:r>
              <a:rPr lang="en-CA" sz="900" b="1" dirty="0">
                <a:solidFill>
                  <a:schemeClr val="bg1"/>
                </a:solidFill>
              </a:rPr>
              <a:t>(1)</a:t>
            </a:r>
          </a:p>
        </p:txBody>
      </p:sp>
      <p:pic>
        <p:nvPicPr>
          <p:cNvPr id="9" name="Picture 8">
            <a:extLst>
              <a:ext uri="{FF2B5EF4-FFF2-40B4-BE49-F238E27FC236}">
                <a16:creationId xmlns:a16="http://schemas.microsoft.com/office/drawing/2014/main" id="{F35B6CE4-405D-9CB3-CE82-3B8C62161A42}"/>
              </a:ext>
            </a:extLst>
          </p:cNvPr>
          <p:cNvPicPr>
            <a:picLocks noChangeAspect="1"/>
          </p:cNvPicPr>
          <p:nvPr/>
        </p:nvPicPr>
        <p:blipFill>
          <a:blip r:embed="rId3"/>
          <a:stretch>
            <a:fillRect/>
          </a:stretch>
        </p:blipFill>
        <p:spPr>
          <a:xfrm>
            <a:off x="76200" y="3889070"/>
            <a:ext cx="3335906" cy="2538088"/>
          </a:xfrm>
          <a:prstGeom prst="rect">
            <a:avLst/>
          </a:prstGeom>
          <a:ln>
            <a:solidFill>
              <a:schemeClr val="tx1"/>
            </a:solidFill>
          </a:ln>
        </p:spPr>
      </p:pic>
      <p:grpSp>
        <p:nvGrpSpPr>
          <p:cNvPr id="15" name="Group 14">
            <a:extLst>
              <a:ext uri="{FF2B5EF4-FFF2-40B4-BE49-F238E27FC236}">
                <a16:creationId xmlns:a16="http://schemas.microsoft.com/office/drawing/2014/main" id="{B568D305-65F6-7D86-CABB-45071DAE2928}"/>
              </a:ext>
            </a:extLst>
          </p:cNvPr>
          <p:cNvGrpSpPr/>
          <p:nvPr/>
        </p:nvGrpSpPr>
        <p:grpSpPr>
          <a:xfrm>
            <a:off x="3485820" y="3779797"/>
            <a:ext cx="6363652" cy="2561857"/>
            <a:chOff x="3618549" y="3718049"/>
            <a:chExt cx="6363652" cy="2561857"/>
          </a:xfrm>
        </p:grpSpPr>
        <p:pic>
          <p:nvPicPr>
            <p:cNvPr id="12" name="Content Placeholder 3">
              <a:extLst>
                <a:ext uri="{FF2B5EF4-FFF2-40B4-BE49-F238E27FC236}">
                  <a16:creationId xmlns:a16="http://schemas.microsoft.com/office/drawing/2014/main" id="{9EE910F7-71AE-321B-843C-487CF111370B}"/>
                </a:ext>
              </a:extLst>
            </p:cNvPr>
            <p:cNvPicPr>
              <a:picLocks noChangeAspect="1"/>
            </p:cNvPicPr>
            <p:nvPr/>
          </p:nvPicPr>
          <p:blipFill rotWithShape="1">
            <a:blip r:embed="rId4" cstate="print"/>
            <a:srcRect l="3710" t="10503" r="23802" b="3911"/>
            <a:stretch/>
          </p:blipFill>
          <p:spPr>
            <a:xfrm>
              <a:off x="3618549" y="3718049"/>
              <a:ext cx="6363652" cy="2561857"/>
            </a:xfrm>
            <a:prstGeom prst="rect">
              <a:avLst/>
            </a:prstGeom>
          </p:spPr>
        </p:pic>
        <p:sp>
          <p:nvSpPr>
            <p:cNvPr id="13" name="Freeform: Shape 12">
              <a:extLst>
                <a:ext uri="{FF2B5EF4-FFF2-40B4-BE49-F238E27FC236}">
                  <a16:creationId xmlns:a16="http://schemas.microsoft.com/office/drawing/2014/main" id="{C1E05288-6553-7C2D-2087-00ED78745A32}"/>
                </a:ext>
              </a:extLst>
            </p:cNvPr>
            <p:cNvSpPr/>
            <p:nvPr/>
          </p:nvSpPr>
          <p:spPr>
            <a:xfrm>
              <a:off x="8096120" y="4550741"/>
              <a:ext cx="83857" cy="664855"/>
            </a:xfrm>
            <a:custGeom>
              <a:avLst/>
              <a:gdLst>
                <a:gd name="connsiteX0" fmla="*/ 101600 w 101600"/>
                <a:gd name="connsiteY0" fmla="*/ 0 h 849746"/>
                <a:gd name="connsiteX1" fmla="*/ 0 w 101600"/>
                <a:gd name="connsiteY1" fmla="*/ 849746 h 849746"/>
              </a:gdLst>
              <a:ahLst/>
              <a:cxnLst>
                <a:cxn ang="0">
                  <a:pos x="connsiteX0" y="connsiteY0"/>
                </a:cxn>
                <a:cxn ang="0">
                  <a:pos x="connsiteX1" y="connsiteY1"/>
                </a:cxn>
              </a:cxnLst>
              <a:rect l="l" t="t" r="r" b="b"/>
              <a:pathLst>
                <a:path w="101600" h="849746">
                  <a:moveTo>
                    <a:pt x="101600" y="0"/>
                  </a:moveTo>
                  <a:lnTo>
                    <a:pt x="0" y="849746"/>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reeform: Shape 13">
              <a:extLst>
                <a:ext uri="{FF2B5EF4-FFF2-40B4-BE49-F238E27FC236}">
                  <a16:creationId xmlns:a16="http://schemas.microsoft.com/office/drawing/2014/main" id="{204D50AA-C067-9053-F7DE-AA8A789F471F}"/>
                </a:ext>
              </a:extLst>
            </p:cNvPr>
            <p:cNvSpPr/>
            <p:nvPr/>
          </p:nvSpPr>
          <p:spPr>
            <a:xfrm>
              <a:off x="8867890" y="4474247"/>
              <a:ext cx="173540" cy="741348"/>
            </a:xfrm>
            <a:custGeom>
              <a:avLst/>
              <a:gdLst>
                <a:gd name="connsiteX0" fmla="*/ 101600 w 101600"/>
                <a:gd name="connsiteY0" fmla="*/ 0 h 849746"/>
                <a:gd name="connsiteX1" fmla="*/ 0 w 101600"/>
                <a:gd name="connsiteY1" fmla="*/ 849746 h 849746"/>
              </a:gdLst>
              <a:ahLst/>
              <a:cxnLst>
                <a:cxn ang="0">
                  <a:pos x="connsiteX0" y="connsiteY0"/>
                </a:cxn>
                <a:cxn ang="0">
                  <a:pos x="connsiteX1" y="connsiteY1"/>
                </a:cxn>
              </a:cxnLst>
              <a:rect l="l" t="t" r="r" b="b"/>
              <a:pathLst>
                <a:path w="101600" h="849746">
                  <a:moveTo>
                    <a:pt x="101600" y="0"/>
                  </a:moveTo>
                  <a:lnTo>
                    <a:pt x="0" y="849746"/>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 name="TextBox 15">
            <a:extLst>
              <a:ext uri="{FF2B5EF4-FFF2-40B4-BE49-F238E27FC236}">
                <a16:creationId xmlns:a16="http://schemas.microsoft.com/office/drawing/2014/main" id="{F0428AC1-659D-1EAF-C2CE-5F2FC52578C8}"/>
              </a:ext>
            </a:extLst>
          </p:cNvPr>
          <p:cNvSpPr txBox="1"/>
          <p:nvPr/>
        </p:nvSpPr>
        <p:spPr>
          <a:xfrm>
            <a:off x="3145001" y="3156595"/>
            <a:ext cx="2672783" cy="307777"/>
          </a:xfrm>
          <a:prstGeom prst="rect">
            <a:avLst/>
          </a:prstGeom>
          <a:noFill/>
        </p:spPr>
        <p:txBody>
          <a:bodyPr wrap="none" rtlCol="0">
            <a:spAutoFit/>
          </a:bodyPr>
          <a:lstStyle/>
          <a:p>
            <a:r>
              <a:rPr lang="en-CA" sz="1400" i="1" dirty="0"/>
              <a:t>Regional basement involved faults</a:t>
            </a:r>
          </a:p>
        </p:txBody>
      </p:sp>
      <p:cxnSp>
        <p:nvCxnSpPr>
          <p:cNvPr id="19" name="Straight Arrow Connector 18">
            <a:extLst>
              <a:ext uri="{FF2B5EF4-FFF2-40B4-BE49-F238E27FC236}">
                <a16:creationId xmlns:a16="http://schemas.microsoft.com/office/drawing/2014/main" id="{B225FD7A-4B16-9486-EF55-9F56009DEEFB}"/>
              </a:ext>
            </a:extLst>
          </p:cNvPr>
          <p:cNvCxnSpPr>
            <a:cxnSpLocks/>
          </p:cNvCxnSpPr>
          <p:nvPr/>
        </p:nvCxnSpPr>
        <p:spPr>
          <a:xfrm flipH="1">
            <a:off x="2671020" y="3443196"/>
            <a:ext cx="1385414" cy="778608"/>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C775187-710E-4526-9821-0E276CDA175F}"/>
              </a:ext>
            </a:extLst>
          </p:cNvPr>
          <p:cNvCxnSpPr>
            <a:cxnSpLocks/>
            <a:stCxn id="16" idx="2"/>
          </p:cNvCxnSpPr>
          <p:nvPr/>
        </p:nvCxnSpPr>
        <p:spPr>
          <a:xfrm>
            <a:off x="4481393" y="3464372"/>
            <a:ext cx="3160597" cy="1238785"/>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2347579-E735-3108-CD5C-7A94F9506EC1}"/>
              </a:ext>
            </a:extLst>
          </p:cNvPr>
          <p:cNvSpPr txBox="1"/>
          <p:nvPr/>
        </p:nvSpPr>
        <p:spPr>
          <a:xfrm>
            <a:off x="441942" y="3319868"/>
            <a:ext cx="2806888" cy="523220"/>
          </a:xfrm>
          <a:prstGeom prst="rect">
            <a:avLst/>
          </a:prstGeom>
          <a:noFill/>
        </p:spPr>
        <p:txBody>
          <a:bodyPr wrap="square" rtlCol="0">
            <a:spAutoFit/>
          </a:bodyPr>
          <a:lstStyle/>
          <a:p>
            <a:r>
              <a:rPr lang="en-CA" sz="1400" i="1" dirty="0">
                <a:solidFill>
                  <a:srgbClr val="C00000"/>
                </a:solidFill>
              </a:rPr>
              <a:t>Intense associated fractures appear to control well production</a:t>
            </a:r>
          </a:p>
        </p:txBody>
      </p:sp>
      <p:sp>
        <p:nvSpPr>
          <p:cNvPr id="25" name="Freeform: Shape 24">
            <a:extLst>
              <a:ext uri="{FF2B5EF4-FFF2-40B4-BE49-F238E27FC236}">
                <a16:creationId xmlns:a16="http://schemas.microsoft.com/office/drawing/2014/main" id="{315B8148-3669-9197-8817-FADEFA90B961}"/>
              </a:ext>
            </a:extLst>
          </p:cNvPr>
          <p:cNvSpPr/>
          <p:nvPr/>
        </p:nvSpPr>
        <p:spPr>
          <a:xfrm>
            <a:off x="1021404" y="4610911"/>
            <a:ext cx="826851" cy="1624519"/>
          </a:xfrm>
          <a:custGeom>
            <a:avLst/>
            <a:gdLst>
              <a:gd name="connsiteX0" fmla="*/ 0 w 826851"/>
              <a:gd name="connsiteY0" fmla="*/ 0 h 1624519"/>
              <a:gd name="connsiteX1" fmla="*/ 340468 w 826851"/>
              <a:gd name="connsiteY1" fmla="*/ 933855 h 1624519"/>
              <a:gd name="connsiteX2" fmla="*/ 826851 w 826851"/>
              <a:gd name="connsiteY2" fmla="*/ 1624519 h 1624519"/>
            </a:gdLst>
            <a:ahLst/>
            <a:cxnLst>
              <a:cxn ang="0">
                <a:pos x="connsiteX0" y="connsiteY0"/>
              </a:cxn>
              <a:cxn ang="0">
                <a:pos x="connsiteX1" y="connsiteY1"/>
              </a:cxn>
              <a:cxn ang="0">
                <a:pos x="connsiteX2" y="connsiteY2"/>
              </a:cxn>
            </a:cxnLst>
            <a:rect l="l" t="t" r="r" b="b"/>
            <a:pathLst>
              <a:path w="826851" h="1624519">
                <a:moveTo>
                  <a:pt x="0" y="0"/>
                </a:moveTo>
                <a:cubicBezTo>
                  <a:pt x="101330" y="331551"/>
                  <a:pt x="202660" y="663102"/>
                  <a:pt x="340468" y="933855"/>
                </a:cubicBezTo>
                <a:cubicBezTo>
                  <a:pt x="478276" y="1204608"/>
                  <a:pt x="652563" y="1414563"/>
                  <a:pt x="826851" y="162451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85764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Historical Team Charts - Tuktu Format.xlsx&quot; Path=&quot;\\stifelnet.stifel.local\Offices\Calgary\corporate finance\Proposals\PR - Mergers\2022 Proposals\BX Geotechnical\06 - Investor Presentation&quot; Landmark=&quot;IKM Production Chart&quot; LMFriendly=&quot;IKM Production Chart&quot; SheetSlideName=&quot;&quot; Address=&quot;IKM Production Chart&quot; AddrAdjusted=&quot;IKM Production Chart&quot; LastUpdate=&quot;2022.05.12:18.29.26&quot; FileDesc=&quot;Historical Team Charts - Tuktu Format.xlsx&quot; Text=&quot;&quot; Value=&quot;&quot; Inst=&quot;0&quot; SBR=&quot;False&quot; SBC=&quot;False&quot; DestType=&quot;1&quot; HeaderRows=&quot;0&quot; TableRowIndex=&quot;0&quot; TableColIndex=&quot;0&quot; /&gt;&#10;&lt;/Data&gt;"/>
</p:tagLst>
</file>

<file path=ppt/tags/tag1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Historical Team Charts - Tuktu Format.xlsx&quot; Path=&quot;\\stifelnet.stifel.local\Offices\Calgary\corporate finance\Proposals\PR - Mergers\2022 Proposals\BX Geotechnical\06 - Investor Presentation&quot; Landmark=&quot;PEA Production Chart&quot; LMFriendly=&quot;PEA Production Chart&quot; SheetSlideName=&quot;&quot; Address=&quot;PEA Production Chart&quot; AddrAdjusted=&quot;PEA Production Chart&quot; LastUpdate=&quot;2022.05.12:18.29.39&quot; FileDesc=&quot;Historical Team Charts - Tuktu Format.xlsx&quot; Text=&quot;&quot; Value=&quot;&quot; Inst=&quot;0&quot; SBR=&quot;False&quot; SBC=&quot;False&quot; DestType=&quot;1&quot; HeaderRows=&quot;0&quot; TableRowIndex=&quot;0&quot; TableColIndex=&quot;0&quot; /&gt;&#10;&lt;/Data&gt;"/>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Historical Team Charts - Tuktu Format.xlsx&quot; Path=&quot;\\stifelnet.stifel.local\Offices\Calgary\corporate finance\Proposals\PR - Mergers\2022 Proposals\BX Geotechnical\06 - Investor Presentation&quot; Landmark=&quot;MEI Production Chart&quot; LMFriendly=&quot;MEI Production Chart&quot; SheetSlideName=&quot;&quot; Address=&quot;MEI Production Chart&quot; AddrAdjusted=&quot;MEI Production Chart&quot; LastUpdate=&quot;2022.05.12:18.29.33&quot; FileDesc=&quot;Historical Team Charts - Tuktu Format.xlsx&quot; Text=&quot;&quot; Value=&quot;&quot; Inst=&quot;0&quot; SBR=&quot;False&quot; SBC=&quot;False&quot; DestType=&quot;1&quot; HeaderRows=&quot;0&quot; TableRowIndex=&quot;0&quot; TableColIndex=&quot;0&quot; /&gt;&#10;&lt;/Data&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1 6 " ? > < p r o p e r t i e s   x m l n s = " h t t p : / / w w w . i m a n a g e . c o m / w o r k / x m l s c h e m a " >  
     < d o c u m e n t i d > A C T I V E ! 1 3 6 2 6 4 7 2 . 2 < / d o c u m e n t i d >  
     < s e n d e r i d > K J O S E P H S < / s e n d e r i d >  
     < s e n d e r e m a i l > K J O S E P H S @ B D P L A W . C O M < / s e n d e r e m a i l >  
     < l a s t m o d i f i e d > 2 0 2 3 - 1 2 - 1 4 T 1 0 : 4 8 : 3 0 . 0 0 0 0 0 0 0 - 0 7 : 0 0 < / l a s t m o d i f i e d >  
     < d a t a b a s e > A C T I V E < / d a t a b a s e >  
 < / 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e2a097a-d001-44a5-b7e8-8f0b790f58d0" xsi:nil="true"/>
    <lcf76f155ced4ddcb4097134ff3c332f xmlns="4b2b886d-f715-4942-b198-372598150c25">
      <Terms xmlns="http://schemas.microsoft.com/office/infopath/2007/PartnerControls"/>
    </lcf76f155ced4ddcb4097134ff3c332f>
  </documentManagement>
</p:properties>
</file>

<file path=customXml/item4.xml><?xml version="1.0" encoding="utf-8"?>
<properties xmlns="http://www.imanage.com/work/xmlschema">
  <documentid>SEDOCS!120359686.3</documentid>
  <senderid>BENIPALR</senderid>
  <senderemail>RBENIPAL@STIKEMAN.COM</senderemail>
  <lastmodified>2024-11-13T13:53:43.0000000-07:00</lastmodified>
  <database>SEDOCS</database>
</properties>
</file>

<file path=customXml/item5.xml><?xml version="1.0" encoding="utf-8"?>
<ct:contentTypeSchema xmlns:ct="http://schemas.microsoft.com/office/2006/metadata/contentType" xmlns:ma="http://schemas.microsoft.com/office/2006/metadata/properties/metaAttributes" ct:_="" ma:_="" ma:contentTypeName="Document" ma:contentTypeID="0x010100606EDA43E43F4D4FB9DF949552106A10" ma:contentTypeVersion="15" ma:contentTypeDescription="Create a new document." ma:contentTypeScope="" ma:versionID="be5cfb30473bdf212da78cd52eda955d">
  <xsd:schema xmlns:xsd="http://www.w3.org/2001/XMLSchema" xmlns:xs="http://www.w3.org/2001/XMLSchema" xmlns:p="http://schemas.microsoft.com/office/2006/metadata/properties" xmlns:ns2="6e2a097a-d001-44a5-b7e8-8f0b790f58d0" xmlns:ns3="4b2b886d-f715-4942-b198-372598150c25" targetNamespace="http://schemas.microsoft.com/office/2006/metadata/properties" ma:root="true" ma:fieldsID="c3b206a8bbc612c93f4d63c8fe8254b3" ns2:_="" ns3:_="">
    <xsd:import namespace="6e2a097a-d001-44a5-b7e8-8f0b790f58d0"/>
    <xsd:import namespace="4b2b886d-f715-4942-b198-372598150c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a097a-d001-44a5-b7e8-8f0b790f58d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8094943-bcad-4472-8c04-fc1e949147d3}" ma:internalName="TaxCatchAll" ma:showField="CatchAllData" ma:web="6e2a097a-d001-44a5-b7e8-8f0b790f58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2b886d-f715-4942-b198-372598150c2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7cf167b-7646-4d44-8dbb-ff17ce9c827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88870E-96C6-429E-9124-BB791CB9CDBD}">
  <ds:schemaRefs>
    <ds:schemaRef ds:uri="http://www.imanage.com/work/xmlschema"/>
  </ds:schemaRefs>
</ds:datastoreItem>
</file>

<file path=customXml/itemProps2.xml><?xml version="1.0" encoding="utf-8"?>
<ds:datastoreItem xmlns:ds="http://schemas.openxmlformats.org/officeDocument/2006/customXml" ds:itemID="{1A31F402-81CB-4F94-AA66-7ED7831929FC}">
  <ds:schemaRefs>
    <ds:schemaRef ds:uri="http://schemas.microsoft.com/sharepoint/v3/contenttype/forms"/>
  </ds:schemaRefs>
</ds:datastoreItem>
</file>

<file path=customXml/itemProps3.xml><?xml version="1.0" encoding="utf-8"?>
<ds:datastoreItem xmlns:ds="http://schemas.openxmlformats.org/officeDocument/2006/customXml" ds:itemID="{BF237AFD-0C62-423E-953F-3FB8C1C95B5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b2b886d-f715-4942-b198-372598150c25"/>
    <ds:schemaRef ds:uri="6e2a097a-d001-44a5-b7e8-8f0b790f58d0"/>
    <ds:schemaRef ds:uri="http://www.w3.org/XML/1998/namespace"/>
    <ds:schemaRef ds:uri="http://purl.org/dc/dcmitype/"/>
  </ds:schemaRefs>
</ds:datastoreItem>
</file>

<file path=customXml/itemProps4.xml><?xml version="1.0" encoding="utf-8"?>
<ds:datastoreItem xmlns:ds="http://schemas.openxmlformats.org/officeDocument/2006/customXml" ds:itemID="{270D4604-A20E-4205-931D-7241D28BE82B}">
  <ds:schemaRefs>
    <ds:schemaRef ds:uri="http://www.imanage.com/work/xmlschema"/>
  </ds:schemaRefs>
</ds:datastoreItem>
</file>

<file path=customXml/itemProps5.xml><?xml version="1.0" encoding="utf-8"?>
<ds:datastoreItem xmlns:ds="http://schemas.openxmlformats.org/officeDocument/2006/customXml" ds:itemID="{519E3879-82E9-4808-8584-605C4219D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a097a-d001-44a5-b7e8-8f0b790f58d0"/>
    <ds:schemaRef ds:uri="4b2b886d-f715-4942-b198-372598150c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714bed8-1d92-46d0-83ba-5d38f47538a0}" enabled="1" method="Standard" siteId="{55a8d9e9-da72-4987-ac28-51b3b5add15f}" contentBits="0" removed="0"/>
</clbl:labelList>
</file>

<file path=docProps/app.xml><?xml version="1.0" encoding="utf-8"?>
<Properties xmlns="http://schemas.openxmlformats.org/officeDocument/2006/extended-properties" xmlns:vt="http://schemas.openxmlformats.org/officeDocument/2006/docPropsVTypes">
  <Template>Office Theme</Template>
  <TotalTime>34366</TotalTime>
  <Words>6603</Words>
  <Application>Microsoft Office PowerPoint</Application>
  <PresentationFormat>Custom</PresentationFormat>
  <Paragraphs>449</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Canaccord Effra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de freitas</dc:creator>
  <cp:lastModifiedBy>Mark Smith</cp:lastModifiedBy>
  <cp:revision>675</cp:revision>
  <cp:lastPrinted>2024-10-31T21:23:40Z</cp:lastPrinted>
  <dcterms:created xsi:type="dcterms:W3CDTF">2022-05-10T19:44:24Z</dcterms:created>
  <dcterms:modified xsi:type="dcterms:W3CDTF">2025-06-04T20:53:15Z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0x010100606EDA43E43F4D4FB9DF949552106A10</vt:lpwstr>
  </property>
  <property fmtid="{D5CDD505-2E9C-101B-9397-08002B2CF9AE}" pid="3" name="MediaServiceImageTags">
    <vt:lpwstr/>
  </property>
</Properties>
</file>